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5"/>
  </p:notesMasterIdLst>
  <p:sldIdLst>
    <p:sldId id="1069" r:id="rId3"/>
    <p:sldId id="2970" r:id="rId4"/>
    <p:sldId id="2934" r:id="rId5"/>
    <p:sldId id="2935" r:id="rId6"/>
    <p:sldId id="2952" r:id="rId7"/>
    <p:sldId id="2936" r:id="rId8"/>
    <p:sldId id="2957" r:id="rId9"/>
    <p:sldId id="2958" r:id="rId10"/>
    <p:sldId id="2977" r:id="rId11"/>
    <p:sldId id="2953" r:id="rId12"/>
    <p:sldId id="2954" r:id="rId13"/>
    <p:sldId id="2956" r:id="rId14"/>
    <p:sldId id="2955" r:id="rId15"/>
    <p:sldId id="2939" r:id="rId16"/>
    <p:sldId id="2965" r:id="rId17"/>
    <p:sldId id="572" r:id="rId18"/>
    <p:sldId id="2664" r:id="rId19"/>
    <p:sldId id="2937" r:id="rId20"/>
    <p:sldId id="2940" r:id="rId21"/>
    <p:sldId id="2978" r:id="rId22"/>
    <p:sldId id="2927" r:id="rId23"/>
    <p:sldId id="927" r:id="rId24"/>
    <p:sldId id="2910" r:id="rId25"/>
    <p:sldId id="321" r:id="rId26"/>
    <p:sldId id="1053" r:id="rId27"/>
    <p:sldId id="940" r:id="rId28"/>
    <p:sldId id="2942" r:id="rId29"/>
    <p:sldId id="2975" r:id="rId30"/>
    <p:sldId id="2951" r:id="rId31"/>
    <p:sldId id="2941" r:id="rId32"/>
    <p:sldId id="882" r:id="rId33"/>
    <p:sldId id="2945" r:id="rId34"/>
    <p:sldId id="2946" r:id="rId35"/>
    <p:sldId id="2947" r:id="rId36"/>
    <p:sldId id="2969" r:id="rId37"/>
    <p:sldId id="2974" r:id="rId38"/>
    <p:sldId id="2973" r:id="rId39"/>
    <p:sldId id="2972" r:id="rId40"/>
    <p:sldId id="379" r:id="rId41"/>
    <p:sldId id="380" r:id="rId42"/>
    <p:sldId id="2967" r:id="rId43"/>
    <p:sldId id="2964" r:id="rId44"/>
    <p:sldId id="505" r:id="rId45"/>
    <p:sldId id="2963" r:id="rId46"/>
    <p:sldId id="2962" r:id="rId47"/>
    <p:sldId id="2771" r:id="rId48"/>
    <p:sldId id="2948" r:id="rId49"/>
    <p:sldId id="2720" r:id="rId50"/>
    <p:sldId id="2719" r:id="rId51"/>
    <p:sldId id="2976" r:id="rId52"/>
    <p:sldId id="2933" r:id="rId53"/>
    <p:sldId id="974" r:id="rId54"/>
    <p:sldId id="2961" r:id="rId55"/>
    <p:sldId id="2971" r:id="rId56"/>
    <p:sldId id="2959" r:id="rId57"/>
    <p:sldId id="2750" r:id="rId58"/>
    <p:sldId id="2751" r:id="rId59"/>
    <p:sldId id="2730" r:id="rId60"/>
    <p:sldId id="2731" r:id="rId61"/>
    <p:sldId id="2732" r:id="rId62"/>
    <p:sldId id="2733" r:id="rId63"/>
    <p:sldId id="2735" r:id="rId64"/>
    <p:sldId id="2739" r:id="rId65"/>
    <p:sldId id="2772" r:id="rId66"/>
    <p:sldId id="919" r:id="rId67"/>
    <p:sldId id="2960" r:id="rId68"/>
    <p:sldId id="2950" r:id="rId69"/>
    <p:sldId id="2944" r:id="rId70"/>
    <p:sldId id="504" r:id="rId71"/>
    <p:sldId id="2949" r:id="rId72"/>
    <p:sldId id="564" r:id="rId73"/>
    <p:sldId id="569"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181D32E-8C5D-3144-9A35-D5708F9E6ADA}">
          <p14:sldIdLst>
            <p14:sldId id="1069"/>
          </p14:sldIdLst>
        </p14:section>
        <p14:section name="Setting Context" id="{B0CE12A7-F81A-0C4A-8745-4A29E0129E52}">
          <p14:sldIdLst>
            <p14:sldId id="2970"/>
            <p14:sldId id="2934"/>
            <p14:sldId id="2935"/>
            <p14:sldId id="2952"/>
            <p14:sldId id="2936"/>
            <p14:sldId id="2957"/>
            <p14:sldId id="2958"/>
          </p14:sldIdLst>
        </p14:section>
        <p14:section name="Goal: Make Represented Knowledge Computable" id="{2AAFCED1-8B4B-F344-B8EB-8B27443EED3B}">
          <p14:sldIdLst>
            <p14:sldId id="2977"/>
            <p14:sldId id="2953"/>
            <p14:sldId id="2954"/>
            <p14:sldId id="2956"/>
            <p14:sldId id="2955"/>
            <p14:sldId id="2939"/>
            <p14:sldId id="2965"/>
            <p14:sldId id="572"/>
            <p14:sldId id="2664"/>
            <p14:sldId id="2937"/>
            <p14:sldId id="2940"/>
          </p14:sldIdLst>
        </p14:section>
        <p14:section name="Criteria" id="{AD219165-BB23-DC40-AA6F-528EC9C040C9}">
          <p14:sldIdLst>
            <p14:sldId id="2978"/>
          </p14:sldIdLst>
        </p14:section>
        <p14:section name="Input Content (Switching to Concrete Domain)" id="{5BAF1B71-3731-E546-AF5C-796DA14DAD98}">
          <p14:sldIdLst>
            <p14:sldId id="2927"/>
            <p14:sldId id="927"/>
            <p14:sldId id="2910"/>
            <p14:sldId id="321"/>
            <p14:sldId id="1053"/>
            <p14:sldId id="940"/>
            <p14:sldId id="2942"/>
            <p14:sldId id="2975"/>
          </p14:sldIdLst>
        </p14:section>
        <p14:section name="Process in terms of Actions" id="{CD4CEB79-AE30-754F-A8D7-3E627F070C3D}">
          <p14:sldIdLst>
            <p14:sldId id="2951"/>
            <p14:sldId id="2941"/>
            <p14:sldId id="882"/>
            <p14:sldId id="2945"/>
            <p14:sldId id="2946"/>
            <p14:sldId id="2947"/>
            <p14:sldId id="2969"/>
            <p14:sldId id="2974"/>
          </p14:sldIdLst>
        </p14:section>
        <p14:section name="Universal Outputs" id="{550FA220-6964-AB41-8BB9-FBAEFB8CBF25}">
          <p14:sldIdLst>
            <p14:sldId id="2973"/>
            <p14:sldId id="2972"/>
            <p14:sldId id="379"/>
            <p14:sldId id="380"/>
            <p14:sldId id="2967"/>
            <p14:sldId id="2964"/>
            <p14:sldId id="505"/>
            <p14:sldId id="2963"/>
            <p14:sldId id="2962"/>
            <p14:sldId id="2771"/>
            <p14:sldId id="2948"/>
            <p14:sldId id="2720"/>
            <p14:sldId id="2719"/>
          </p14:sldIdLst>
        </p14:section>
        <p14:section name="Boundary Statement and Checking" id="{06C9D3C1-81C6-804F-A10E-882198C9C173}">
          <p14:sldIdLst>
            <p14:sldId id="2976"/>
            <p14:sldId id="2933"/>
            <p14:sldId id="974"/>
          </p14:sldIdLst>
        </p14:section>
        <p14:section name="References" id="{F30E5B7F-C4A9-2841-A40B-6E3AEF87F666}">
          <p14:sldIdLst>
            <p14:sldId id="2961"/>
            <p14:sldId id="2971"/>
            <p14:sldId id="2959"/>
            <p14:sldId id="2750"/>
            <p14:sldId id="2751"/>
            <p14:sldId id="2730"/>
            <p14:sldId id="2731"/>
            <p14:sldId id="2732"/>
            <p14:sldId id="2733"/>
            <p14:sldId id="2735"/>
            <p14:sldId id="2739"/>
            <p14:sldId id="2772"/>
            <p14:sldId id="919"/>
            <p14:sldId id="2960"/>
            <p14:sldId id="2950"/>
            <p14:sldId id="2944"/>
            <p14:sldId id="504"/>
            <p14:sldId id="2949"/>
            <p14:sldId id="564"/>
            <p14:sldId id="5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866"/>
    <p:restoredTop sz="89265"/>
  </p:normalViewPr>
  <p:slideViewPr>
    <p:cSldViewPr snapToGrid="0">
      <p:cViewPr varScale="1">
        <p:scale>
          <a:sx n="136" d="100"/>
          <a:sy n="136" d="100"/>
        </p:scale>
        <p:origin x="216" y="87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44228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83581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0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97494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547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049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08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1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804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655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3835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635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02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3729419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9229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4106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3585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70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564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1606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11713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6814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98705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3423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86695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1260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26051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261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4107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02899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76" r:id="rId9"/>
    <p:sldLayoutId id="2147483713" r:id="rId10"/>
    <p:sldLayoutId id="214748371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63535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avatpoint.com/knowledge-representation-in-ai"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12.png"/><Relationship Id="rId4" Type="http://schemas.openxmlformats.org/officeDocument/2006/relationships/hyperlink" Target="https://en.wikipedia.org/wiki/Path_(topology)"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22.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hyperlink" Target="https://en.wikipedia.org/wiki/Join_and_meet" TargetMode="External"/><Relationship Id="rId5" Type="http://schemas.openxmlformats.org/officeDocument/2006/relationships/image" Target="../media/image21.png"/><Relationship Id="rId4" Type="http://schemas.openxmlformats.org/officeDocument/2006/relationships/hyperlink" Target="https://en.wikipedia.org/wiki/Partially_ordered_se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29.png"/><Relationship Id="rId2" Type="http://schemas.openxmlformats.org/officeDocument/2006/relationships/hyperlink" Target="http://verses.io/"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31.png"/><Relationship Id="rId4" Type="http://schemas.openxmlformats.org/officeDocument/2006/relationships/hyperlink" Target="https://youtu.be/PB_9HIgSCWc?t=457"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youtu.be/vpYct2npKD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lamport.azurewebsites.net/tla/book.html?back-link=learning.html#book" TargetMode="External"/><Relationship Id="rId2" Type="http://schemas.openxmlformats.org/officeDocument/2006/relationships/hyperlink" Target="http://lamport.azurewebsites.net/video/intro.html"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Functional_(mathematics)" TargetMode="External"/><Relationship Id="rId13" Type="http://schemas.openxmlformats.org/officeDocument/2006/relationships/hyperlink" Target="https://en.wikipedia.org/wiki/Energy" TargetMode="External"/><Relationship Id="rId18" Type="http://schemas.openxmlformats.org/officeDocument/2006/relationships/hyperlink" Target="https://en.wikipedia.org/wiki/Joule" TargetMode="External"/><Relationship Id="rId3" Type="http://schemas.openxmlformats.org/officeDocument/2006/relationships/image" Target="../media/image36.png"/><Relationship Id="rId7" Type="http://schemas.openxmlformats.org/officeDocument/2006/relationships/hyperlink" Target="https://en.wikipedia.org/wiki/Hamilton%27s_principle#cite_note-penrose-1" TargetMode="External"/><Relationship Id="rId12" Type="http://schemas.openxmlformats.org/officeDocument/2006/relationships/hyperlink" Target="https://en.wikipedia.org/wiki/Dimensional_analysis" TargetMode="External"/><Relationship Id="rId17" Type="http://schemas.openxmlformats.org/officeDocument/2006/relationships/hyperlink" Target="https://en.wikipedia.org/wiki/SI_unit" TargetMode="External"/><Relationship Id="rId2" Type="http://schemas.openxmlformats.org/officeDocument/2006/relationships/hyperlink" Target="https://en.wikipedia.org/wiki/Lagrangian_mechanics" TargetMode="External"/><Relationship Id="rId16" Type="http://schemas.openxmlformats.org/officeDocument/2006/relationships/hyperlink" Target="https://en.wikipedia.org/wiki/Length" TargetMode="External"/><Relationship Id="rId20" Type="http://schemas.openxmlformats.org/officeDocument/2006/relationships/hyperlink" Target="https://en.wikipedia.org/wiki/Action_(physics)" TargetMode="External"/><Relationship Id="rId1" Type="http://schemas.openxmlformats.org/officeDocument/2006/relationships/slideLayout" Target="../slideLayouts/slideLayout2.xml"/><Relationship Id="rId6" Type="http://schemas.openxmlformats.org/officeDocument/2006/relationships/hyperlink" Target="https://en.wikipedia.org/wiki/Configuration_space_(physics)" TargetMode="External"/><Relationship Id="rId11" Type="http://schemas.openxmlformats.org/officeDocument/2006/relationships/hyperlink" Target="https://en.wikipedia.org/wiki/Action_(physics)#cite_note-mcgraw1-1" TargetMode="External"/><Relationship Id="rId5" Type="http://schemas.openxmlformats.org/officeDocument/2006/relationships/image" Target="../media/image37.png"/><Relationship Id="rId15" Type="http://schemas.openxmlformats.org/officeDocument/2006/relationships/hyperlink" Target="https://en.wikipedia.org/wiki/Momentum" TargetMode="External"/><Relationship Id="rId10" Type="http://schemas.openxmlformats.org/officeDocument/2006/relationships/hyperlink" Target="https://en.wikipedia.org/wiki/Real_number" TargetMode="External"/><Relationship Id="rId19" Type="http://schemas.openxmlformats.org/officeDocument/2006/relationships/hyperlink" Target="https://en.wikipedia.org/wiki/Action_(physics)#cite_note-2" TargetMode="External"/><Relationship Id="rId4" Type="http://schemas.openxmlformats.org/officeDocument/2006/relationships/hyperlink" Target="https://en.wikipedia.org/wiki/Hamilton%27s_principle" TargetMode="External"/><Relationship Id="rId9" Type="http://schemas.openxmlformats.org/officeDocument/2006/relationships/hyperlink" Target="https://en.wikipedia.org/wiki/Trajectory" TargetMode="External"/><Relationship Id="rId14" Type="http://schemas.openxmlformats.org/officeDocument/2006/relationships/hyperlink" Target="https://en.wikipedia.org/wiki/Tim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hyperlink" Target="https://en.wikipedia.org/wiki/File:Noether_theorem_scheme.png"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en.wikipedia.org/wiki/Noether%27s_theore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youtu.be/YDdDuq2AGw4"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youtu.be/Ft8R3-kPDdk?t=39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youtu.be/qT8NyyRgLDQ?t=847" TargetMode="External"/><Relationship Id="rId2" Type="http://schemas.openxmlformats.org/officeDocument/2006/relationships/hyperlink" Target="https://youtu.be/qT8NyyRgLDQ?t=274" TargetMode="External"/><Relationship Id="rId1" Type="http://schemas.openxmlformats.org/officeDocument/2006/relationships/slideLayout" Target="../slideLayouts/slideLayout2.xml"/><Relationship Id="rId6" Type="http://schemas.openxmlformats.org/officeDocument/2006/relationships/hyperlink" Target="Because%20we%20cannot%20talk%20about%20implementation%20details,%20%20So%20that%20two%20things%20behaves%20the%20same%20on%20the%20outside%20must%20be%20the%20same." TargetMode="External"/><Relationship Id="rId5" Type="http://schemas.openxmlformats.org/officeDocument/2006/relationships/image" Target="../media/image47.png"/><Relationship Id="rId4" Type="http://schemas.openxmlformats.org/officeDocument/2006/relationships/hyperlink" Target="https://youtu.be/qT8NyyRgLDQ?t=49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aeRVdYN6fE8?t=2793" TargetMode="External"/><Relationship Id="rId2" Type="http://schemas.openxmlformats.org/officeDocument/2006/relationships/hyperlink" Target="https://youtu.be/SknxggwRPzU?t=139" TargetMode="Externa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youtu.be/jRZDnetjGuo?t=409" TargetMode="External"/><Relationship Id="rId2" Type="http://schemas.openxmlformats.org/officeDocument/2006/relationships/hyperlink" Target="https://drwho.virtadpt.net/files/mov.pdf" TargetMode="External"/><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youtu.be/NmWwRmvjAE8?t=1537" TargetMode="External"/><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hyperlink" Target="https://youtu.be/NmWwRmvjAE8?t=1037"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javatpoint.com/knowledge-representation-in-ai" TargetMode="External"/><Relationship Id="rId2" Type="http://schemas.openxmlformats.org/officeDocument/2006/relationships/image" Target="../media/image56.png"/><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26.png"/><Relationship Id="rId2" Type="http://schemas.openxmlformats.org/officeDocument/2006/relationships/hyperlink" Target="https://www.javatpoint.com/knowledge-representation-in-ai" TargetMode="External"/><Relationship Id="rId1" Type="http://schemas.openxmlformats.org/officeDocument/2006/relationships/slideLayout" Target="../slideLayouts/slideLayout9.xml"/><Relationship Id="rId6" Type="http://schemas.openxmlformats.org/officeDocument/2006/relationships/hyperlink" Target="https://istio.io/" TargetMode="External"/><Relationship Id="rId5" Type="http://schemas.openxmlformats.org/officeDocument/2006/relationships/image" Target="../media/image30.tiff"/><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youtu.be/UwYLaGzhDb4?t=307"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youtu.be/UwYLaGzhDb4?t=540" TargetMode="Externa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s://youtu.be/UwYLaGzhDb4?t=606"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UwYLaGzhDb4?t=147" TargetMode="External"/><Relationship Id="rId1" Type="http://schemas.openxmlformats.org/officeDocument/2006/relationships/slideLayout" Target="../slideLayouts/slideLayout2.xml"/><Relationship Id="rId6" Type="http://schemas.openxmlformats.org/officeDocument/2006/relationships/hyperlink" Target="https://github.com/ncreep/category-theory-as-a-tool-for-thought" TargetMode="External"/><Relationship Id="rId5" Type="http://schemas.openxmlformats.org/officeDocument/2006/relationships/image" Target="../media/image66.png"/><Relationship Id="rId4" Type="http://schemas.openxmlformats.org/officeDocument/2006/relationships/hyperlink" Target="https://youtu.be/UwYLaGzhDb4?t=2307"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r4_wGxi94jg" TargetMode="External"/><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29.png"/><Relationship Id="rId2" Type="http://schemas.openxmlformats.org/officeDocument/2006/relationships/hyperlink" Target="https://youtu.be/EPs6BhLav94?t=32" TargetMode="External"/><Relationship Id="rId1" Type="http://schemas.openxmlformats.org/officeDocument/2006/relationships/slideLayout" Target="../slideLayouts/slideLayout9.xml"/><Relationship Id="rId6" Type="http://schemas.openxmlformats.org/officeDocument/2006/relationships/hyperlink" Target="https://www.diffbot.com/products/natural-language/" TargetMode="External"/><Relationship Id="rId5" Type="http://schemas.openxmlformats.org/officeDocument/2006/relationships/image" Target="../media/image70.png"/><Relationship Id="rId4" Type="http://schemas.openxmlformats.org/officeDocument/2006/relationships/hyperlink" Target="https://youtu.be/r0lsyTaAuJE?t=16"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image" Target="../media/image68.png"/><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youtu.be/p7-U1_E_j3w" TargetMode="External"/><Relationship Id="rId1" Type="http://schemas.openxmlformats.org/officeDocument/2006/relationships/slideLayout" Target="../slideLayouts/slideLayout9.xml"/><Relationship Id="rId5" Type="http://schemas.openxmlformats.org/officeDocument/2006/relationships/image" Target="../media/image68.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Homoto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Path_(topology)" TargetMode="External"/><Relationship Id="rId5" Type="http://schemas.openxmlformats.org/officeDocument/2006/relationships/image" Target="../media/image4.gif"/><Relationship Id="rId4" Type="http://schemas.openxmlformats.org/officeDocument/2006/relationships/hyperlink" Target="https://en.wikipedia.org/wiki/File:HomotopySmall.gif"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png"/><Relationship Id="rId7" Type="http://schemas.openxmlformats.org/officeDocument/2006/relationships/hyperlink" Target="https://www.paladion.net/devsecop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74.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benkoo/CognitiveFoundation2020"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youtu.be/7dmrDYQh4rc?t=75" TargetMode="Externa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hyperlink" Target="http://math.mit.edu/~dspivak/CT4S.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GGL6AZpO7Ck" TargetMode="External"/><Relationship Id="rId2" Type="http://schemas.openxmlformats.org/officeDocument/2006/relationships/hyperlink" Target="https://www.jeremypmann.com/" TargetMode="Externa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s://youtu.be/9pPS7iJ4grM" TargetMode="Externa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83.png"/><Relationship Id="rId5" Type="http://schemas.openxmlformats.org/officeDocument/2006/relationships/hyperlink" Target="https://youtu.be/lmcT2mP2bfE?t=481" TargetMode="Externa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85.png"/><Relationship Id="rId5" Type="http://schemas.openxmlformats.org/officeDocument/2006/relationships/hyperlink" Target="https://youtu.be/lmcT2mP2bfE?t=967" TargetMode="Externa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hyperlink" Target="http://vectorstock.com/19590847" TargetMode="Externa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90.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91.png"/><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hyperlink" Target="https://musicbrainz.org/" TargetMode="External"/><Relationship Id="rId5" Type="http://schemas.openxmlformats.org/officeDocument/2006/relationships/image" Target="../media/image93.png"/><Relationship Id="rId4" Type="http://schemas.openxmlformats.org/officeDocument/2006/relationships/hyperlink" Target="https://youtu.be/K2EBCCGPMhw?t=214"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youtu.be/XcM39gnqgNc?t=155" TargetMode="External"/><Relationship Id="rId1" Type="http://schemas.openxmlformats.org/officeDocument/2006/relationships/slideLayout" Target="../slideLayouts/slideLayout11.xml"/><Relationship Id="rId5" Type="http://schemas.openxmlformats.org/officeDocument/2006/relationships/image" Target="../media/image96.png"/><Relationship Id="rId4" Type="http://schemas.openxmlformats.org/officeDocument/2006/relationships/hyperlink" Target="https://youtu.be/YLIH8TKbAh4?t=389"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youtu.be/IGYOfrgrOak?t=584" TargetMode="External"/><Relationship Id="rId1" Type="http://schemas.openxmlformats.org/officeDocument/2006/relationships/slideLayout" Target="../slideLayouts/slideLayout1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hyperlink" Target="https://youtu.be/Qd7Ax_oopY8"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iclr.cc/" TargetMode="External"/><Relationship Id="rId2" Type="http://schemas.openxmlformats.org/officeDocument/2006/relationships/hyperlink" Target="https://openreview.net/pdf?id=xTJEN-ggl1b" TargetMode="Externa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hyperlink" Target="https://youtu.be/3qxJ2WD8p4w?t=78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youtu.be/cJ46AOEOc14?t=1537" TargetMode="Externa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youtu.be/-DP0wY2FBs4?t=496" TargetMode="Externa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hyperlink" Target="https://youtu.be/cmYzJAsjYSo"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tiff"/><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08.tiff"/><Relationship Id="rId5" Type="http://schemas.openxmlformats.org/officeDocument/2006/relationships/image" Target="../media/image107.tiff"/><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youtu.be/Bqx6li5dbEY?t=143" TargetMode="External"/><Relationship Id="rId10" Type="http://schemas.openxmlformats.org/officeDocument/2006/relationships/image" Target="../media/image8.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hyperlink" Target="https://en.wikipedia.org/wiki/Partially_ordered_set"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hyperlink" Target="https://en.wikipedia.org/wiki/Ontology_engineering"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19</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Knowledge Representation</a:t>
            </a:r>
            <a:br>
              <a:rPr lang="en-US" sz="1800" dirty="0"/>
            </a:br>
            <a:r>
              <a:rPr lang="en-US" sz="1800" dirty="0"/>
              <a:t>Week 6</a:t>
            </a:r>
            <a:endParaRPr lang="en-TW" sz="1800" dirty="0"/>
          </a:p>
        </p:txBody>
      </p:sp>
      <p:pic>
        <p:nvPicPr>
          <p:cNvPr id="14338" name="Picture 2" descr="Knowledge Representation in Artificial intelligence">
            <a:hlinkClick r:id="rId4"/>
            <a:extLst>
              <a:ext uri="{FF2B5EF4-FFF2-40B4-BE49-F238E27FC236}">
                <a16:creationId xmlns:a16="http://schemas.microsoft.com/office/drawing/2014/main" id="{07FE4A46-FB3A-C444-A008-16BEE9639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7493" y="1348032"/>
            <a:ext cx="2589013" cy="21366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9D659B-2B4A-C443-A3A2-34530AFAB737}"/>
              </a:ext>
            </a:extLst>
          </p:cNvPr>
          <p:cNvSpPr txBox="1"/>
          <p:nvPr/>
        </p:nvSpPr>
        <p:spPr>
          <a:xfrm>
            <a:off x="4048458" y="3484649"/>
            <a:ext cx="1047082" cy="184666"/>
          </a:xfrm>
          <a:prstGeom prst="rect">
            <a:avLst/>
          </a:prstGeom>
          <a:noFill/>
        </p:spPr>
        <p:txBody>
          <a:bodyPr wrap="none" rtlCol="0">
            <a:spAutoFit/>
          </a:bodyPr>
          <a:lstStyle/>
          <a:p>
            <a:r>
              <a:rPr lang="en-TW" sz="600" dirty="0"/>
              <a:t>Image Source: </a:t>
            </a:r>
            <a:r>
              <a:rPr lang="en-TW" sz="600" dirty="0">
                <a:hlinkClick r:id="rId4"/>
              </a:rPr>
              <a:t>JavaPoint</a:t>
            </a:r>
            <a:endParaRPr lang="en-TW" sz="600" dirty="0"/>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97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14647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708536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212650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794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1170067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117588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724276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4161276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31183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Render results on mobile devices with </a:t>
            </a:r>
            <a:r>
              <a:rPr lang="en-US" dirty="0" err="1">
                <a:solidFill>
                  <a:schemeClr val="bg1"/>
                </a:solidFill>
              </a:rPr>
              <a:t>uni</a:t>
            </a:r>
            <a:r>
              <a:rPr lang="en-US" dirty="0">
                <a:solidFill>
                  <a:schemeClr val="bg1"/>
                </a:solidFill>
              </a:rPr>
              <a:t>-expressiveness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Compute in “linked spaces”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Category Theory nomenclature</a:t>
            </a:r>
          </a:p>
          <a:p>
            <a:pPr>
              <a:buFont typeface="+mj-lt"/>
              <a:buAutoNum type="arabicPeriod"/>
            </a:pPr>
            <a:r>
              <a:rPr lang="en-US" dirty="0">
                <a:solidFill>
                  <a:schemeClr val="bg1"/>
                </a:solidFill>
              </a:rPr>
              <a:t>Analogies as Universal Constructs</a:t>
            </a:r>
          </a:p>
          <a:p>
            <a:pPr>
              <a:buFont typeface="+mj-lt"/>
              <a:buAutoNum type="arabicPeriod"/>
            </a:pPr>
            <a:r>
              <a:rPr lang="en-US" dirty="0">
                <a:solidFill>
                  <a:schemeClr val="bg1"/>
                </a:solidFill>
              </a:rPr>
              <a:t>Digital Workflow with IoT/DevOps</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40029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Criteria: Check if our strategy works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3" name="Rectangle 2">
            <a:extLst>
              <a:ext uri="{FF2B5EF4-FFF2-40B4-BE49-F238E27FC236}">
                <a16:creationId xmlns:a16="http://schemas.microsoft.com/office/drawing/2014/main" id="{ED752952-AAB4-2D48-8A5F-A09F1F49C73B}"/>
              </a:ext>
            </a:extLst>
          </p:cNvPr>
          <p:cNvSpPr/>
          <p:nvPr/>
        </p:nvSpPr>
        <p:spPr>
          <a:xfrm>
            <a:off x="1359816" y="1929041"/>
            <a:ext cx="6424367" cy="1569660"/>
          </a:xfrm>
          <a:prstGeom prst="rect">
            <a:avLst/>
          </a:prstGeom>
        </p:spPr>
        <p:txBody>
          <a:bodyPr wrap="square">
            <a:spAutoFit/>
          </a:bodyPr>
          <a:lstStyle/>
          <a:p>
            <a:pPr>
              <a:buFont typeface="+mj-lt"/>
              <a:buAutoNum type="arabicPeriod"/>
            </a:pPr>
            <a:r>
              <a:rPr lang="en-US" sz="3200" dirty="0">
                <a:solidFill>
                  <a:schemeClr val="tx1"/>
                </a:solidFill>
              </a:rPr>
              <a:t>Compliant with math insights</a:t>
            </a:r>
          </a:p>
          <a:p>
            <a:pPr>
              <a:buFont typeface="+mj-lt"/>
              <a:buAutoNum type="arabicPeriod"/>
            </a:pPr>
            <a:r>
              <a:rPr lang="en-US" sz="3200" dirty="0">
                <a:solidFill>
                  <a:schemeClr val="tx1"/>
                </a:solidFill>
              </a:rPr>
              <a:t>Intuitive for human recognition</a:t>
            </a:r>
          </a:p>
          <a:p>
            <a:pPr>
              <a:buFont typeface="+mj-lt"/>
              <a:buAutoNum type="arabicPeriod"/>
            </a:pPr>
            <a:r>
              <a:rPr lang="en-US" sz="3200" dirty="0">
                <a:solidFill>
                  <a:schemeClr val="tx1"/>
                </a:solidFill>
              </a:rPr>
              <a:t>Utilize Latest Technologies</a:t>
            </a:r>
          </a:p>
        </p:txBody>
      </p:sp>
    </p:spTree>
    <p:extLst>
      <p:ext uri="{BB962C8B-B14F-4D97-AF65-F5344CB8AC3E}">
        <p14:creationId xmlns:p14="http://schemas.microsoft.com/office/powerpoint/2010/main" val="848431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Conditional Statements</a:t>
            </a:r>
          </a:p>
          <a:p>
            <a:pPr lvl="1" indent="-342900">
              <a:buSzPts val="1800"/>
              <a:buFont typeface="Arial"/>
              <a:buChar char="●"/>
            </a:pPr>
            <a:r>
              <a:rPr lang="en-US" dirty="0">
                <a:solidFill>
                  <a:schemeClr val="tx1"/>
                </a:solidFill>
              </a:rPr>
              <a:t>Compliant with math insights?</a:t>
            </a:r>
          </a:p>
          <a:p>
            <a:pPr lvl="1" indent="-342900">
              <a:buSzPts val="1800"/>
              <a:buFont typeface="Arial"/>
              <a:buChar char="●"/>
            </a:pPr>
            <a:r>
              <a:rPr lang="en-US" dirty="0">
                <a:solidFill>
                  <a:schemeClr val="tx1"/>
                </a:solidFill>
              </a:rPr>
              <a:t>Intuitive for human cognition?</a:t>
            </a:r>
          </a:p>
          <a:p>
            <a:pPr lvl="1" indent="-342900">
              <a:buSzPts val="1800"/>
              <a:buFont typeface="Arial"/>
              <a:buChar char="●"/>
            </a:pPr>
            <a:r>
              <a:rPr lang="en-US" dirty="0">
                <a:solidFill>
                  <a:schemeClr val="tx1"/>
                </a:solidFill>
              </a:rPr>
              <a:t>Utilize latest technologies?</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Matching Output and Inputs</a:t>
            </a:r>
          </a:p>
          <a:p>
            <a:pPr lvl="1" indent="-342900">
              <a:buSzPts val="1800"/>
              <a:buFont typeface="Arial"/>
              <a:buChar char="●"/>
            </a:pPr>
            <a:r>
              <a:rPr lang="en-US" dirty="0">
                <a:solidFill>
                  <a:schemeClr val="bg1"/>
                </a:solidFill>
              </a:rPr>
              <a:t>Category Theory as a Universal Construct</a:t>
            </a:r>
          </a:p>
          <a:p>
            <a:pPr lvl="1" indent="-342900">
              <a:buSzPts val="1800"/>
              <a:buFont typeface="Arial"/>
              <a:buChar char="●"/>
            </a:pPr>
            <a:r>
              <a:rPr lang="en-US" dirty="0">
                <a:solidFill>
                  <a:schemeClr val="bg1"/>
                </a:solidFill>
              </a:rPr>
              <a:t>Analogy in terms of linked structures and stretching geometries</a:t>
            </a:r>
          </a:p>
          <a:p>
            <a:pPr lvl="1" indent="-342900">
              <a:buSzPts val="1800"/>
              <a:buFont typeface="Arial"/>
              <a:buChar char="●"/>
            </a:pPr>
            <a:r>
              <a:rPr lang="en-US" dirty="0">
                <a:solidFill>
                  <a:schemeClr val="bg1"/>
                </a:solidFill>
              </a:rPr>
              <a:t>Data Collection, Computing and Visualization Technologies</a:t>
            </a:r>
          </a:p>
        </p:txBody>
      </p:sp>
    </p:spTree>
    <p:extLst>
      <p:ext uri="{BB962C8B-B14F-4D97-AF65-F5344CB8AC3E}">
        <p14:creationId xmlns:p14="http://schemas.microsoft.com/office/powerpoint/2010/main" val="2849848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22</a:t>
            </a:fld>
            <a:endParaRPr lang="en-TW"/>
          </a:p>
        </p:txBody>
      </p:sp>
    </p:spTree>
    <p:extLst>
      <p:ext uri="{BB962C8B-B14F-4D97-AF65-F5344CB8AC3E}">
        <p14:creationId xmlns:p14="http://schemas.microsoft.com/office/powerpoint/2010/main" val="3797864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23</a:t>
            </a:fld>
            <a:endParaRPr lang="en-US" dirty="0"/>
          </a:p>
        </p:txBody>
      </p:sp>
    </p:spTree>
    <p:extLst>
      <p:ext uri="{BB962C8B-B14F-4D97-AF65-F5344CB8AC3E}">
        <p14:creationId xmlns:p14="http://schemas.microsoft.com/office/powerpoint/2010/main" val="139026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311700" y="196587"/>
            <a:ext cx="8520600" cy="572700"/>
          </a:xfrm>
          <a:prstGeom prst="rect">
            <a:avLst/>
          </a:prstGeom>
        </p:spPr>
        <p:txBody>
          <a:bodyPr/>
          <a:lstStyle/>
          <a:p>
            <a:pPr algn="ctr"/>
            <a:r>
              <a:rPr dirty="0"/>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24</a:t>
            </a:fld>
            <a:endParaRPr lang="en-TW"/>
          </a:p>
        </p:txBody>
      </p:sp>
    </p:spTree>
    <p:extLst>
      <p:ext uri="{BB962C8B-B14F-4D97-AF65-F5344CB8AC3E}">
        <p14:creationId xmlns:p14="http://schemas.microsoft.com/office/powerpoint/2010/main" val="327198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5" name="Picture 4">
            <a:hlinkClick r:id="rId3"/>
            <a:extLst>
              <a:ext uri="{FF2B5EF4-FFF2-40B4-BE49-F238E27FC236}">
                <a16:creationId xmlns:a16="http://schemas.microsoft.com/office/drawing/2014/main" id="{C2CDD4B7-23CC-8B42-9ADF-8E653FABC4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4532" y="1017725"/>
            <a:ext cx="5674936" cy="3949313"/>
          </a:xfrm>
          <a:prstGeom prst="rect">
            <a:avLst/>
          </a:prstGeom>
        </p:spPr>
      </p:pic>
    </p:spTree>
    <p:extLst>
      <p:ext uri="{BB962C8B-B14F-4D97-AF65-F5344CB8AC3E}">
        <p14:creationId xmlns:p14="http://schemas.microsoft.com/office/powerpoint/2010/main" val="211889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5966" y="173470"/>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chemeClr val="tx1"/>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Arial"/>
                <a:cs typeface="Arial"/>
                <a:sym typeface="Arial"/>
              </a:rPr>
              <a:t>Image credits: </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http://</a:t>
            </a:r>
            <a:r>
              <a:rPr kumimoji="0" lang="en-US" sz="1050" b="0" i="0" u="none" strike="noStrike" kern="0" cap="none" spc="0" normalizeH="0" baseline="0" noProof="0" dirty="0" err="1">
                <a:ln>
                  <a:noFill/>
                </a:ln>
                <a:solidFill>
                  <a:schemeClr val="tx1"/>
                </a:solidFill>
                <a:effectLst/>
                <a:uLnTx/>
                <a:uFillTx/>
                <a:latin typeface="Arial"/>
                <a:cs typeface="Arial"/>
                <a:sym typeface="Arial"/>
                <a:hlinkClick r:id="rId2"/>
              </a:rPr>
              <a:t>verses.io</a:t>
            </a:r>
            <a:r>
              <a:rPr kumimoji="0" lang="en-US" sz="1050" b="0" i="0" u="none" strike="noStrike" kern="0" cap="none" spc="0" normalizeH="0" baseline="0" noProof="0" dirty="0">
                <a:ln>
                  <a:noFill/>
                </a:ln>
                <a:solidFill>
                  <a:schemeClr val="tx1"/>
                </a:solidFill>
                <a:effectLst/>
                <a:uLnTx/>
                <a:uFillTx/>
                <a:latin typeface="Arial"/>
                <a:cs typeface="Arial"/>
                <a:sym typeface="Arial"/>
                <a:hlinkClick r:id="rId2"/>
              </a:rPr>
              <a:t> </a:t>
            </a:r>
            <a:endParaRPr kumimoji="0" lang="en-US" sz="1050" b="0" i="0" u="none" strike="noStrike" kern="0" cap="none" spc="0" normalizeH="0" baseline="0" noProof="0" dirty="0">
              <a:ln>
                <a:noFill/>
              </a:ln>
              <a:solidFill>
                <a:schemeClr val="tx1"/>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Ongoing Development</a:t>
            </a:r>
            <a:endParaRPr kumimoji="0" lang="en-TW" sz="1000" b="0" i="0" u="none" strike="noStrike" kern="0" cap="none" spc="0" normalizeH="0" baseline="0" noProof="0" dirty="0">
              <a:ln>
                <a:noFill/>
              </a:ln>
              <a:solidFill>
                <a:srgbClr val="FFFFFF"/>
              </a:solidFill>
              <a:effectLst/>
              <a:uLnTx/>
              <a:uFillTx/>
              <a:latin typeface="Arial"/>
              <a:cs typeface="Arial"/>
              <a:sym typeface="Arial"/>
            </a:endParaRPr>
          </a:p>
        </p:txBody>
      </p:sp>
      <p:pic>
        <p:nvPicPr>
          <p:cNvPr id="8" name="Picture 7">
            <a:hlinkClick r:id="rId4"/>
            <a:extLst>
              <a:ext uri="{FF2B5EF4-FFF2-40B4-BE49-F238E27FC236}">
                <a16:creationId xmlns:a16="http://schemas.microsoft.com/office/drawing/2014/main" id="{549F9799-E7A0-2744-AD0F-D3D4AAAC48AC}"/>
              </a:ext>
            </a:extLst>
          </p:cNvPr>
          <p:cNvPicPr>
            <a:picLocks noChangeAspect="1"/>
          </p:cNvPicPr>
          <p:nvPr/>
        </p:nvPicPr>
        <p:blipFill>
          <a:blip r:embed="rId5"/>
          <a:stretch>
            <a:fillRect/>
          </a:stretch>
        </p:blipFill>
        <p:spPr>
          <a:xfrm>
            <a:off x="725864" y="1455656"/>
            <a:ext cx="2204781" cy="1408719"/>
          </a:xfrm>
          <a:prstGeom prst="rect">
            <a:avLst/>
          </a:prstGeom>
        </p:spPr>
      </p:pic>
      <p:pic>
        <p:nvPicPr>
          <p:cNvPr id="9" name="Picture 8">
            <a:hlinkClick r:id="rId6"/>
            <a:extLst>
              <a:ext uri="{FF2B5EF4-FFF2-40B4-BE49-F238E27FC236}">
                <a16:creationId xmlns:a16="http://schemas.microsoft.com/office/drawing/2014/main" id="{93119E90-8636-ED4B-BFB3-D60BB17629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5864" y="3118291"/>
            <a:ext cx="2204780" cy="1534355"/>
          </a:xfrm>
          <a:prstGeom prst="rect">
            <a:avLst/>
          </a:prstGeom>
        </p:spPr>
      </p:pic>
    </p:spTree>
    <p:extLst>
      <p:ext uri="{BB962C8B-B14F-4D97-AF65-F5344CB8AC3E}">
        <p14:creationId xmlns:p14="http://schemas.microsoft.com/office/powerpoint/2010/main" val="1940855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86683"/>
            <a:ext cx="8520600" cy="572700"/>
          </a:xfrm>
          <a:prstGeom prst="rect">
            <a:avLst/>
          </a:prstGeom>
        </p:spPr>
        <p:txBody>
          <a:bodyPr/>
          <a:lstStyle/>
          <a:p>
            <a:pPr algn="ctr"/>
            <a:r>
              <a:rPr lang="en-US" dirty="0"/>
              <a:t>Universal Resource Locator, Identifier, Name</a:t>
            </a:r>
            <a:br>
              <a:rPr lang="en-US" dirty="0"/>
            </a:br>
            <a:r>
              <a:rPr lang="en-US" sz="1800" dirty="0"/>
              <a:t>as names of functions (especially with path information)</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grpSp>
        <p:nvGrpSpPr>
          <p:cNvPr id="9" name="Group 8">
            <a:extLst>
              <a:ext uri="{FF2B5EF4-FFF2-40B4-BE49-F238E27FC236}">
                <a16:creationId xmlns:a16="http://schemas.microsoft.com/office/drawing/2014/main" id="{3B406D4E-EF03-DD49-88F1-6EDEE4506616}"/>
              </a:ext>
            </a:extLst>
          </p:cNvPr>
          <p:cNvGrpSpPr/>
          <p:nvPr/>
        </p:nvGrpSpPr>
        <p:grpSpPr>
          <a:xfrm>
            <a:off x="2001099" y="1201939"/>
            <a:ext cx="5141801" cy="3774268"/>
            <a:chOff x="545567" y="1557384"/>
            <a:chExt cx="3778707" cy="2565580"/>
          </a:xfrm>
        </p:grpSpPr>
        <p:pic>
          <p:nvPicPr>
            <p:cNvPr id="7" name="Picture 6">
              <a:hlinkClick r:id="rId2"/>
              <a:extLst>
                <a:ext uri="{FF2B5EF4-FFF2-40B4-BE49-F238E27FC236}">
                  <a16:creationId xmlns:a16="http://schemas.microsoft.com/office/drawing/2014/main" id="{93F29CF7-D404-4649-9ADC-E32BB923E729}"/>
                </a:ext>
              </a:extLst>
            </p:cNvPr>
            <p:cNvPicPr>
              <a:picLocks noChangeAspect="1"/>
            </p:cNvPicPr>
            <p:nvPr/>
          </p:nvPicPr>
          <p:blipFill>
            <a:blip r:embed="rId3"/>
            <a:stretch>
              <a:fillRect/>
            </a:stretch>
          </p:blipFill>
          <p:spPr>
            <a:xfrm>
              <a:off x="545567" y="1557384"/>
              <a:ext cx="3778707" cy="2371521"/>
            </a:xfrm>
            <a:prstGeom prst="rect">
              <a:avLst/>
            </a:prstGeom>
          </p:spPr>
        </p:pic>
        <p:sp>
          <p:nvSpPr>
            <p:cNvPr id="8" name="TextBox 7">
              <a:extLst>
                <a:ext uri="{FF2B5EF4-FFF2-40B4-BE49-F238E27FC236}">
                  <a16:creationId xmlns:a16="http://schemas.microsoft.com/office/drawing/2014/main" id="{4A79A232-1D06-964C-8E77-0EC8EB5BBAAB}"/>
                </a:ext>
              </a:extLst>
            </p:cNvPr>
            <p:cNvSpPr txBox="1"/>
            <p:nvPr/>
          </p:nvSpPr>
          <p:spPr>
            <a:xfrm>
              <a:off x="1134239" y="3913751"/>
              <a:ext cx="2601362" cy="209213"/>
            </a:xfrm>
            <a:prstGeom prst="rect">
              <a:avLst/>
            </a:prstGeom>
            <a:noFill/>
          </p:spPr>
          <p:txBody>
            <a:bodyPr wrap="none" rtlCol="0">
              <a:spAutoFit/>
            </a:bodyPr>
            <a:lstStyle/>
            <a:p>
              <a:pPr algn="ctr"/>
              <a:r>
                <a:rPr lang="en-TW" dirty="0"/>
                <a:t>Video Link: </a:t>
              </a:r>
              <a:r>
                <a:rPr lang="en-US" dirty="0">
                  <a:hlinkClick r:id="rId2"/>
                </a:rPr>
                <a:t>https://</a:t>
              </a:r>
              <a:r>
                <a:rPr lang="en-US" dirty="0" err="1">
                  <a:hlinkClick r:id="rId2"/>
                </a:rPr>
                <a:t>youtu.be</a:t>
              </a:r>
              <a:r>
                <a:rPr lang="en-US" dirty="0">
                  <a:hlinkClick r:id="rId2"/>
                </a:rPr>
                <a:t>/vpYct2npKD8</a:t>
              </a:r>
              <a:r>
                <a:rPr lang="en-TW" dirty="0"/>
                <a:t> </a:t>
              </a:r>
            </a:p>
          </p:txBody>
        </p:sp>
      </p:grpSp>
    </p:spTree>
    <p:extLst>
      <p:ext uri="{BB962C8B-B14F-4D97-AF65-F5344CB8AC3E}">
        <p14:creationId xmlns:p14="http://schemas.microsoft.com/office/powerpoint/2010/main" val="1384337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699" y="143533"/>
            <a:ext cx="8520600" cy="572700"/>
          </a:xfrm>
          <a:prstGeom prst="rect">
            <a:avLst/>
          </a:prstGeom>
        </p:spPr>
        <p:txBody>
          <a:bodyPr/>
          <a:lstStyle/>
          <a:p>
            <a:pPr algn="ctr"/>
            <a:r>
              <a:rPr lang="en-US" dirty="0"/>
              <a:t>Paths as sequences of “Actions”</a:t>
            </a:r>
            <a:br>
              <a:rPr lang="en-US" dirty="0"/>
            </a:br>
            <a:r>
              <a:rPr lang="en-US" sz="1800" dirty="0"/>
              <a:t>with assigned names (state values)</a:t>
            </a:r>
            <a:endParaRPr sz="1800"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2901384" y="4637389"/>
            <a:ext cx="4919937" cy="307777"/>
          </a:xfrm>
          <a:prstGeom prst="rect">
            <a:avLst/>
          </a:prstGeom>
          <a:noFill/>
        </p:spPr>
        <p:txBody>
          <a:bodyPr wrap="none" rtlCol="0">
            <a:spAutoFit/>
          </a:bodyPr>
          <a:lstStyle/>
          <a:p>
            <a:pPr algn="ctr"/>
            <a:r>
              <a:rPr lang="en-TW" dirty="0"/>
              <a:t>Video Link: </a:t>
            </a:r>
            <a:r>
              <a:rPr lang="en-US" dirty="0">
                <a:hlinkClick r:id="rId2"/>
              </a:rPr>
              <a:t>http://lamport.azurewebsites.net/video/intro.html</a:t>
            </a:r>
            <a:endParaRPr lang="en-TW" dirty="0"/>
          </a:p>
        </p:txBody>
      </p:sp>
      <p:pic>
        <p:nvPicPr>
          <p:cNvPr id="21506" name="Picture 2">
            <a:hlinkClick r:id="rId3"/>
            <a:extLst>
              <a:ext uri="{FF2B5EF4-FFF2-40B4-BE49-F238E27FC236}">
                <a16:creationId xmlns:a16="http://schemas.microsoft.com/office/drawing/2014/main" id="{4A5E12A7-A159-B14C-A5F4-ACA95AAB9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18" y="1668545"/>
            <a:ext cx="1933681" cy="24132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6719C22-5846-E942-9CD8-CEE2F08B89BB}"/>
              </a:ext>
            </a:extLst>
          </p:cNvPr>
          <p:cNvPicPr>
            <a:picLocks noChangeAspect="1"/>
          </p:cNvPicPr>
          <p:nvPr/>
        </p:nvPicPr>
        <p:blipFill>
          <a:blip r:embed="rId5"/>
          <a:stretch>
            <a:fillRect/>
          </a:stretch>
        </p:blipFill>
        <p:spPr>
          <a:xfrm>
            <a:off x="2370559" y="1122652"/>
            <a:ext cx="5981589" cy="3355773"/>
          </a:xfrm>
          <a:prstGeom prst="rect">
            <a:avLst/>
          </a:prstGeom>
        </p:spPr>
      </p:pic>
      <p:pic>
        <p:nvPicPr>
          <p:cNvPr id="3" name="Picture 2">
            <a:extLst>
              <a:ext uri="{FF2B5EF4-FFF2-40B4-BE49-F238E27FC236}">
                <a16:creationId xmlns:a16="http://schemas.microsoft.com/office/drawing/2014/main" id="{669FC261-E8F9-B24B-9986-E16FE4497E20}"/>
              </a:ext>
            </a:extLst>
          </p:cNvPr>
          <p:cNvPicPr>
            <a:picLocks noChangeAspect="1"/>
          </p:cNvPicPr>
          <p:nvPr/>
        </p:nvPicPr>
        <p:blipFill>
          <a:blip r:embed="rId6"/>
          <a:stretch>
            <a:fillRect/>
          </a:stretch>
        </p:blipFill>
        <p:spPr>
          <a:xfrm>
            <a:off x="2446255" y="2968149"/>
            <a:ext cx="4251488" cy="1433570"/>
          </a:xfrm>
          <a:prstGeom prst="rect">
            <a:avLst/>
          </a:prstGeom>
        </p:spPr>
      </p:pic>
    </p:spTree>
    <p:extLst>
      <p:ext uri="{BB962C8B-B14F-4D97-AF65-F5344CB8AC3E}">
        <p14:creationId xmlns:p14="http://schemas.microsoft.com/office/powerpoint/2010/main" val="3469551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Representation of Action</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939427"/>
            <a:ext cx="8520600" cy="710396"/>
          </a:xfrm>
        </p:spPr>
        <p:txBody>
          <a:bodyPr/>
          <a:lstStyle/>
          <a:p>
            <a:pPr marL="0" indent="0" algn="ctr">
              <a:buNone/>
            </a:pPr>
            <a:r>
              <a:rPr lang="en-US" sz="1600" dirty="0">
                <a:latin typeface="Arial Rounded MT Bold" panose="020F0704030504030204" pitchFamily="34" charset="77"/>
              </a:rPr>
              <a:t>Namespaces: labeled objects</a:t>
            </a:r>
          </a:p>
          <a:p>
            <a:pPr marL="0" indent="0" algn="ctr">
              <a:buNone/>
            </a:pPr>
            <a:r>
              <a:rPr lang="en-US" sz="1600" dirty="0">
                <a:latin typeface="Arial Rounded MT Bold" panose="020F0704030504030204" pitchFamily="34" charset="77"/>
              </a:rPr>
              <a:t>Computations: transformative </a:t>
            </a:r>
            <a:r>
              <a:rPr lang="en-US" sz="1600" dirty="0">
                <a:solidFill>
                  <a:srgbClr val="FF0000"/>
                </a:solidFill>
                <a:latin typeface="Arial Rounded MT Bold" panose="020F0704030504030204" pitchFamily="34" charset="77"/>
              </a:rPr>
              <a:t>actions</a:t>
            </a:r>
            <a:r>
              <a:rPr lang="en-US" sz="1600" dirty="0">
                <a:latin typeface="Arial Rounded MT Bold" panose="020F0704030504030204" pitchFamily="34" charset="77"/>
              </a:rPr>
              <a:t> on the named objects</a:t>
            </a:r>
            <a:endParaRPr lang="en-TW" sz="20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983182" y="4677127"/>
            <a:ext cx="3089307" cy="215444"/>
          </a:xfrm>
          <a:prstGeom prst="rect">
            <a:avLst/>
          </a:prstGeom>
          <a:noFill/>
        </p:spPr>
        <p:txBody>
          <a:bodyPr wrap="none" rtlCol="0">
            <a:spAutoFit/>
          </a:bodyPr>
          <a:lstStyle/>
          <a:p>
            <a:r>
              <a:rPr lang="en-US" sz="800" dirty="0"/>
              <a:t>Source of Image and Text: </a:t>
            </a:r>
            <a:r>
              <a:rPr lang="en-US" sz="800" dirty="0">
                <a:hlinkClick r:id="rId2"/>
              </a:rPr>
              <a:t>Wikipedia</a:t>
            </a:r>
            <a:r>
              <a:rPr lang="en-US" sz="800" dirty="0"/>
              <a:t> on </a:t>
            </a:r>
            <a:r>
              <a:rPr lang="en-US" sz="800" dirty="0" err="1">
                <a:hlinkClick r:id="rId2"/>
              </a:rPr>
              <a:t>Lagrangian</a:t>
            </a:r>
            <a:r>
              <a:rPr lang="en-US" sz="800" dirty="0">
                <a:hlinkClick r:id="rId2"/>
              </a:rPr>
              <a:t> Mechanics</a:t>
            </a:r>
            <a:endParaRPr lang="en-TW" sz="800" dirty="0"/>
          </a:p>
        </p:txBody>
      </p:sp>
      <p:pic>
        <p:nvPicPr>
          <p:cNvPr id="12" name="Picture 11">
            <a:extLst>
              <a:ext uri="{FF2B5EF4-FFF2-40B4-BE49-F238E27FC236}">
                <a16:creationId xmlns:a16="http://schemas.microsoft.com/office/drawing/2014/main" id="{1DE73C11-471E-E04D-9ADD-DF659E611760}"/>
              </a:ext>
            </a:extLst>
          </p:cNvPr>
          <p:cNvPicPr>
            <a:picLocks noChangeAspect="1"/>
          </p:cNvPicPr>
          <p:nvPr/>
        </p:nvPicPr>
        <p:blipFill>
          <a:blip r:embed="rId3"/>
          <a:stretch>
            <a:fillRect/>
          </a:stretch>
        </p:blipFill>
        <p:spPr>
          <a:xfrm>
            <a:off x="951259" y="2677544"/>
            <a:ext cx="3620741" cy="1962247"/>
          </a:xfrm>
          <a:prstGeom prst="rect">
            <a:avLst/>
          </a:prstGeom>
        </p:spPr>
      </p:pic>
      <p:grpSp>
        <p:nvGrpSpPr>
          <p:cNvPr id="14" name="Group 13">
            <a:extLst>
              <a:ext uri="{FF2B5EF4-FFF2-40B4-BE49-F238E27FC236}">
                <a16:creationId xmlns:a16="http://schemas.microsoft.com/office/drawing/2014/main" id="{22EA88AB-03C4-8748-A19D-D950402A5826}"/>
              </a:ext>
            </a:extLst>
          </p:cNvPr>
          <p:cNvGrpSpPr/>
          <p:nvPr/>
        </p:nvGrpSpPr>
        <p:grpSpPr>
          <a:xfrm>
            <a:off x="5103434" y="1861410"/>
            <a:ext cx="3089307" cy="2580298"/>
            <a:chOff x="5103434" y="1861410"/>
            <a:chExt cx="3089307" cy="2580298"/>
          </a:xfrm>
        </p:grpSpPr>
        <p:pic>
          <p:nvPicPr>
            <p:cNvPr id="2050" name="Picture 2">
              <a:hlinkClick r:id="rId4"/>
              <a:extLst>
                <a:ext uri="{FF2B5EF4-FFF2-40B4-BE49-F238E27FC236}">
                  <a16:creationId xmlns:a16="http://schemas.microsoft.com/office/drawing/2014/main" id="{AA7FC528-48E2-4543-8E41-57888342B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103" y="1861410"/>
              <a:ext cx="2242127" cy="1632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F6870F-4A8E-AA49-B5AC-58CB13ADB272}"/>
                </a:ext>
              </a:extLst>
            </p:cNvPr>
            <p:cNvSpPr txBox="1"/>
            <p:nvPr/>
          </p:nvSpPr>
          <p:spPr>
            <a:xfrm>
              <a:off x="5103434" y="3502989"/>
              <a:ext cx="3089307" cy="938719"/>
            </a:xfrm>
            <a:prstGeom prst="rect">
              <a:avLst/>
            </a:prstGeom>
            <a:noFill/>
          </p:spPr>
          <p:txBody>
            <a:bodyPr wrap="square" rtlCol="0">
              <a:spAutoFit/>
            </a:bodyPr>
            <a:lstStyle/>
            <a:p>
              <a:r>
                <a:rPr lang="en-US" sz="1100" dirty="0"/>
                <a:t>As the system evolves, </a:t>
              </a:r>
              <a:r>
                <a:rPr lang="en-US" sz="1100" b="1" dirty="0"/>
                <a:t>q</a:t>
              </a:r>
              <a:r>
                <a:rPr lang="en-US" sz="1100" dirty="0"/>
                <a:t> traces a path through </a:t>
              </a:r>
              <a:r>
                <a:rPr lang="en-US" sz="1100" dirty="0">
                  <a:hlinkClick r:id="rId6" tooltip="Configuration space (physics)"/>
                </a:rPr>
                <a:t>configuration space</a:t>
              </a:r>
              <a:r>
                <a:rPr lang="en-US" sz="1100" dirty="0"/>
                <a:t> (only some are shown). The path taken by the system (red) has a stationary action (</a:t>
              </a:r>
              <a:r>
                <a:rPr lang="el-GR" sz="1100" dirty="0"/>
                <a:t>δ</a:t>
              </a:r>
              <a:r>
                <a:rPr lang="en-US" sz="1100" i="1" dirty="0"/>
                <a:t>S</a:t>
              </a:r>
              <a:r>
                <a:rPr lang="en-US" sz="1100" dirty="0"/>
                <a:t> = 0) under small changes in the configuration of the system (</a:t>
              </a:r>
              <a:r>
                <a:rPr lang="el-GR" sz="1100" dirty="0"/>
                <a:t>δ</a:t>
              </a:r>
              <a:r>
                <a:rPr lang="en-US" sz="1100" b="1" dirty="0"/>
                <a:t>q</a:t>
              </a:r>
              <a:r>
                <a:rPr lang="en-US" sz="1100" dirty="0"/>
                <a:t>).</a:t>
              </a:r>
              <a:r>
                <a:rPr lang="en-US" sz="1100" baseline="30000" dirty="0">
                  <a:hlinkClick r:id="rId7"/>
                </a:rPr>
                <a:t>[1]</a:t>
              </a:r>
              <a:endParaRPr lang="en-TW" sz="1100" dirty="0"/>
            </a:p>
          </p:txBody>
        </p:sp>
      </p:grpSp>
      <p:sp>
        <p:nvSpPr>
          <p:cNvPr id="17" name="TextBox 16">
            <a:extLst>
              <a:ext uri="{FF2B5EF4-FFF2-40B4-BE49-F238E27FC236}">
                <a16:creationId xmlns:a16="http://schemas.microsoft.com/office/drawing/2014/main" id="{63D8D5E9-E46D-1143-8046-4E3331AE9031}"/>
              </a:ext>
            </a:extLst>
          </p:cNvPr>
          <p:cNvSpPr txBox="1"/>
          <p:nvPr/>
        </p:nvSpPr>
        <p:spPr>
          <a:xfrm>
            <a:off x="5071512" y="4555495"/>
            <a:ext cx="2953053" cy="215444"/>
          </a:xfrm>
          <a:prstGeom prst="rect">
            <a:avLst/>
          </a:prstGeom>
          <a:noFill/>
        </p:spPr>
        <p:txBody>
          <a:bodyPr wrap="none" rtlCol="0">
            <a:spAutoFit/>
          </a:bodyPr>
          <a:lstStyle/>
          <a:p>
            <a:r>
              <a:rPr lang="en-US" sz="800" dirty="0"/>
              <a:t>Source of Image and Text</a:t>
            </a:r>
            <a:r>
              <a:rPr lang="en-US" sz="800" dirty="0">
                <a:hlinkClick r:id="rId4"/>
              </a:rPr>
              <a:t>: Wikipedia on Hamilton’s Principle</a:t>
            </a:r>
            <a:endParaRPr lang="en-TW" sz="800" dirty="0"/>
          </a:p>
        </p:txBody>
      </p:sp>
      <p:sp>
        <p:nvSpPr>
          <p:cNvPr id="15" name="TextBox 14">
            <a:extLst>
              <a:ext uri="{FF2B5EF4-FFF2-40B4-BE49-F238E27FC236}">
                <a16:creationId xmlns:a16="http://schemas.microsoft.com/office/drawing/2014/main" id="{AC0EAA78-3AEA-3D44-8D15-E71C6B8354EC}"/>
              </a:ext>
            </a:extLst>
          </p:cNvPr>
          <p:cNvSpPr txBox="1"/>
          <p:nvPr/>
        </p:nvSpPr>
        <p:spPr>
          <a:xfrm>
            <a:off x="892314" y="1809211"/>
            <a:ext cx="3850508" cy="954107"/>
          </a:xfrm>
          <a:prstGeom prst="rect">
            <a:avLst/>
          </a:prstGeom>
          <a:noFill/>
        </p:spPr>
        <p:txBody>
          <a:bodyPr wrap="square" rtlCol="0">
            <a:spAutoFit/>
          </a:bodyPr>
          <a:lstStyle/>
          <a:p>
            <a:r>
              <a:rPr lang="en-US" sz="800" dirty="0"/>
              <a:t>Action is a </a:t>
            </a:r>
            <a:r>
              <a:rPr lang="en-US" sz="800" dirty="0">
                <a:hlinkClick r:id="rId8" tooltip="Functional (mathematics)"/>
              </a:rPr>
              <a:t>mathematical functional</a:t>
            </a:r>
            <a:r>
              <a:rPr lang="en-US" sz="800" dirty="0"/>
              <a:t> which takes the </a:t>
            </a:r>
            <a:r>
              <a:rPr lang="en-US" sz="800" dirty="0">
                <a:hlinkClick r:id="rId9" tooltip="Trajectory"/>
              </a:rPr>
              <a:t>trajectory</a:t>
            </a:r>
            <a:r>
              <a:rPr lang="en-US" sz="800" dirty="0"/>
              <a:t>, also called </a:t>
            </a:r>
            <a:r>
              <a:rPr lang="en-US" sz="800" i="1" dirty="0"/>
              <a:t>path</a:t>
            </a:r>
            <a:r>
              <a:rPr lang="en-US" sz="800" dirty="0"/>
              <a:t> or </a:t>
            </a:r>
            <a:r>
              <a:rPr lang="en-US" sz="800" i="1" dirty="0"/>
              <a:t>history</a:t>
            </a:r>
            <a:r>
              <a:rPr lang="en-US" sz="800" dirty="0"/>
              <a:t>, of the system as its argument and has a </a:t>
            </a:r>
            <a:r>
              <a:rPr lang="en-US" sz="800" dirty="0">
                <a:hlinkClick r:id="rId10" tooltip="Real number"/>
              </a:rPr>
              <a:t>real number</a:t>
            </a:r>
            <a:r>
              <a:rPr lang="en-US" sz="800" dirty="0"/>
              <a:t> as its result. Generally, the action takes different values for different paths.</a:t>
            </a:r>
            <a:r>
              <a:rPr lang="en-US" sz="800" baseline="30000" dirty="0">
                <a:hlinkClick r:id="rId11"/>
              </a:rPr>
              <a:t>[1]</a:t>
            </a:r>
            <a:r>
              <a:rPr lang="en-US" sz="800" dirty="0"/>
              <a:t> Action has </a:t>
            </a:r>
            <a:r>
              <a:rPr lang="en-US" sz="800" dirty="0">
                <a:hlinkClick r:id="rId12" tooltip="Dimensional analysis"/>
              </a:rPr>
              <a:t>dimensions</a:t>
            </a:r>
            <a:r>
              <a:rPr lang="en-US" sz="800" dirty="0"/>
              <a:t> of </a:t>
            </a:r>
            <a:r>
              <a:rPr lang="en-US" sz="800" dirty="0">
                <a:hlinkClick r:id="rId13" tooltip="Energy"/>
              </a:rPr>
              <a:t>[energy]</a:t>
            </a:r>
            <a:r>
              <a:rPr lang="en-US" sz="800" dirty="0"/>
              <a:t>⋅</a:t>
            </a:r>
            <a:r>
              <a:rPr lang="en-US" sz="800" dirty="0">
                <a:hlinkClick r:id="rId14" tooltip="Time"/>
              </a:rPr>
              <a:t>[time]</a:t>
            </a:r>
            <a:r>
              <a:rPr lang="en-US" sz="800" dirty="0"/>
              <a:t> or </a:t>
            </a:r>
            <a:r>
              <a:rPr lang="en-US" sz="800" dirty="0">
                <a:hlinkClick r:id="rId15" tooltip="Momentum"/>
              </a:rPr>
              <a:t>[momentum]</a:t>
            </a:r>
            <a:r>
              <a:rPr lang="en-US" sz="800" dirty="0"/>
              <a:t>⋅</a:t>
            </a:r>
            <a:r>
              <a:rPr lang="en-US" sz="800" dirty="0">
                <a:hlinkClick r:id="rId16" tooltip="Length"/>
              </a:rPr>
              <a:t>[length]</a:t>
            </a:r>
            <a:r>
              <a:rPr lang="en-US" sz="800" dirty="0"/>
              <a:t>, and its </a:t>
            </a:r>
            <a:r>
              <a:rPr lang="en-US" sz="800" dirty="0">
                <a:hlinkClick r:id="rId17" tooltip="SI unit"/>
              </a:rPr>
              <a:t>SI unit</a:t>
            </a:r>
            <a:r>
              <a:rPr lang="en-US" sz="800" dirty="0"/>
              <a:t> is </a:t>
            </a:r>
            <a:r>
              <a:rPr lang="en-US" sz="800" dirty="0">
                <a:hlinkClick r:id="rId18" tooltip="Joule"/>
              </a:rPr>
              <a:t>joule</a:t>
            </a:r>
            <a:r>
              <a:rPr lang="en-US" sz="800" dirty="0"/>
              <a:t>-second. Action is only of interest when the total energy of the system is conserved.</a:t>
            </a:r>
            <a:r>
              <a:rPr lang="en-US" sz="800" baseline="30000" dirty="0">
                <a:hlinkClick r:id="rId19"/>
              </a:rPr>
              <a:t>[2]</a:t>
            </a:r>
            <a:r>
              <a:rPr lang="en-US" sz="800" baseline="30000" dirty="0"/>
              <a:t>. </a:t>
            </a:r>
            <a:r>
              <a:rPr lang="en-US" sz="800" dirty="0"/>
              <a:t>      		</a:t>
            </a:r>
          </a:p>
          <a:p>
            <a:r>
              <a:rPr lang="en-US" sz="800" dirty="0"/>
              <a:t>			 - Wikipedia: </a:t>
            </a:r>
            <a:r>
              <a:rPr lang="en-US" sz="800" dirty="0">
                <a:hlinkClick r:id="rId20"/>
              </a:rPr>
              <a:t>Action</a:t>
            </a:r>
            <a:endParaRPr lang="en-US" sz="800" baseline="30000" dirty="0"/>
          </a:p>
        </p:txBody>
      </p:sp>
    </p:spTree>
    <p:extLst>
      <p:ext uri="{BB962C8B-B14F-4D97-AF65-F5344CB8AC3E}">
        <p14:creationId xmlns:p14="http://schemas.microsoft.com/office/powerpoint/2010/main" val="1553599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Knowledge?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2969442"/>
            <a:ext cx="8520600" cy="1970203"/>
          </a:xfrm>
        </p:spPr>
        <p:txBody>
          <a:bodyPr/>
          <a:lstStyle/>
          <a:p>
            <a:pPr marL="0" indent="0" algn="ctr">
              <a:buNone/>
            </a:pPr>
            <a:r>
              <a:rPr lang="en-US" sz="3600" dirty="0">
                <a:latin typeface="Arial Rounded MT Bold" panose="020F0704030504030204" pitchFamily="34" charset="77"/>
              </a:rPr>
              <a:t>How to convert a problem to a format with known solution, </a:t>
            </a:r>
          </a:p>
          <a:p>
            <a:pPr marL="0" indent="0" algn="ctr">
              <a:buNone/>
            </a:pPr>
            <a:r>
              <a:rPr lang="en-US" sz="3600" dirty="0">
                <a:latin typeface="Arial Rounded MT Bold" panose="020F0704030504030204" pitchFamily="34" charset="77"/>
              </a:rPr>
              <a:t>then, relate it back.</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09188" y="1034253"/>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1126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Change in Action </a:t>
            </a:r>
            <a:r>
              <a:rPr lang="en-TW" i="1" dirty="0">
                <a:latin typeface="Times" pitchFamily="2" charset="0"/>
                <a:ea typeface="Brush Script MT" panose="03060802040406070304" pitchFamily="66" charset="-122"/>
                <a:cs typeface="Brush Script MT" panose="03060802040406070304" pitchFamily="66" charset="-122"/>
              </a:rPr>
              <a:t>S</a:t>
            </a:r>
            <a:r>
              <a:rPr lang="en-TW" dirty="0"/>
              <a:t> across multiple intervals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grpSp>
        <p:nvGrpSpPr>
          <p:cNvPr id="8" name="Group 7">
            <a:extLst>
              <a:ext uri="{FF2B5EF4-FFF2-40B4-BE49-F238E27FC236}">
                <a16:creationId xmlns:a16="http://schemas.microsoft.com/office/drawing/2014/main" id="{48EE59AC-AB5C-AF49-95BD-F535093CC99D}"/>
              </a:ext>
            </a:extLst>
          </p:cNvPr>
          <p:cNvGrpSpPr/>
          <p:nvPr/>
        </p:nvGrpSpPr>
        <p:grpSpPr>
          <a:xfrm>
            <a:off x="1495375" y="1151059"/>
            <a:ext cx="5860290" cy="3063923"/>
            <a:chOff x="1336560" y="1808039"/>
            <a:chExt cx="5860290" cy="3063923"/>
          </a:xfrm>
        </p:grpSpPr>
        <p:pic>
          <p:nvPicPr>
            <p:cNvPr id="1026" name="Picture 2">
              <a:hlinkClick r:id="rId2"/>
              <a:extLst>
                <a:ext uri="{FF2B5EF4-FFF2-40B4-BE49-F238E27FC236}">
                  <a16:creationId xmlns:a16="http://schemas.microsoft.com/office/drawing/2014/main" id="{11400414-BD60-4C48-B3A5-3B6A88223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850" y="2179964"/>
              <a:ext cx="27940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D40F3E3B-FB5E-E646-812F-A587E4165B28}"/>
                </a:ext>
              </a:extLst>
            </p:cNvPr>
            <p:cNvPicPr>
              <a:picLocks noChangeAspect="1"/>
            </p:cNvPicPr>
            <p:nvPr/>
          </p:nvPicPr>
          <p:blipFill>
            <a:blip r:embed="rId5"/>
            <a:stretch>
              <a:fillRect/>
            </a:stretch>
          </p:blipFill>
          <p:spPr>
            <a:xfrm>
              <a:off x="1336560" y="1808039"/>
              <a:ext cx="2041430" cy="1050315"/>
            </a:xfrm>
            <a:prstGeom prst="rect">
              <a:avLst/>
            </a:prstGeom>
          </p:spPr>
        </p:pic>
        <p:pic>
          <p:nvPicPr>
            <p:cNvPr id="6" name="Picture 5">
              <a:extLst>
                <a:ext uri="{FF2B5EF4-FFF2-40B4-BE49-F238E27FC236}">
                  <a16:creationId xmlns:a16="http://schemas.microsoft.com/office/drawing/2014/main" id="{F082C87F-F4D4-2A42-A38C-15567C1057F3}"/>
                </a:ext>
              </a:extLst>
            </p:cNvPr>
            <p:cNvPicPr>
              <a:picLocks noChangeAspect="1"/>
            </p:cNvPicPr>
            <p:nvPr/>
          </p:nvPicPr>
          <p:blipFill>
            <a:blip r:embed="rId6"/>
            <a:stretch>
              <a:fillRect/>
            </a:stretch>
          </p:blipFill>
          <p:spPr>
            <a:xfrm>
              <a:off x="1336560" y="2858354"/>
              <a:ext cx="2041430" cy="1264197"/>
            </a:xfrm>
            <a:prstGeom prst="rect">
              <a:avLst/>
            </a:prstGeom>
          </p:spPr>
        </p:pic>
        <p:pic>
          <p:nvPicPr>
            <p:cNvPr id="7" name="Picture 6">
              <a:extLst>
                <a:ext uri="{FF2B5EF4-FFF2-40B4-BE49-F238E27FC236}">
                  <a16:creationId xmlns:a16="http://schemas.microsoft.com/office/drawing/2014/main" id="{5A229DB0-8FC8-9B47-893C-61AA337FB4B3}"/>
                </a:ext>
              </a:extLst>
            </p:cNvPr>
            <p:cNvPicPr>
              <a:picLocks noChangeAspect="1"/>
            </p:cNvPicPr>
            <p:nvPr/>
          </p:nvPicPr>
          <p:blipFill>
            <a:blip r:embed="rId7"/>
            <a:stretch>
              <a:fillRect/>
            </a:stretch>
          </p:blipFill>
          <p:spPr>
            <a:xfrm>
              <a:off x="1336560" y="4161567"/>
              <a:ext cx="2041430" cy="710395"/>
            </a:xfrm>
            <a:prstGeom prst="rect">
              <a:avLst/>
            </a:prstGeom>
          </p:spPr>
        </p:pic>
      </p:grpSp>
      <p:sp>
        <p:nvSpPr>
          <p:cNvPr id="9" name="TextBox 8">
            <a:extLst>
              <a:ext uri="{FF2B5EF4-FFF2-40B4-BE49-F238E27FC236}">
                <a16:creationId xmlns:a16="http://schemas.microsoft.com/office/drawing/2014/main" id="{EEEBC5B9-4272-BD4F-A58E-1904BADB03C9}"/>
              </a:ext>
            </a:extLst>
          </p:cNvPr>
          <p:cNvSpPr txBox="1"/>
          <p:nvPr/>
        </p:nvSpPr>
        <p:spPr>
          <a:xfrm>
            <a:off x="2097604" y="4390698"/>
            <a:ext cx="4948791" cy="307777"/>
          </a:xfrm>
          <a:prstGeom prst="rect">
            <a:avLst/>
          </a:prstGeom>
          <a:noFill/>
        </p:spPr>
        <p:txBody>
          <a:bodyPr wrap="none" rtlCol="0">
            <a:spAutoFit/>
          </a:bodyPr>
          <a:lstStyle/>
          <a:p>
            <a:r>
              <a:rPr lang="en-US" dirty="0"/>
              <a:t>Source of Image and Text: </a:t>
            </a:r>
            <a:r>
              <a:rPr lang="en-US" dirty="0">
                <a:hlinkClick r:id="rId4"/>
              </a:rPr>
              <a:t>Wikipedia</a:t>
            </a:r>
            <a:r>
              <a:rPr lang="en-US" dirty="0"/>
              <a:t> on </a:t>
            </a:r>
            <a:r>
              <a:rPr lang="en-US" dirty="0" err="1">
                <a:hlinkClick r:id="rId4"/>
              </a:rPr>
              <a:t>Noether’s</a:t>
            </a:r>
            <a:r>
              <a:rPr lang="en-US" dirty="0">
                <a:hlinkClick r:id="rId4"/>
              </a:rPr>
              <a:t> Theorem</a:t>
            </a:r>
            <a:endParaRPr lang="en-TW" dirty="0"/>
          </a:p>
        </p:txBody>
      </p:sp>
    </p:spTree>
    <p:extLst>
      <p:ext uri="{BB962C8B-B14F-4D97-AF65-F5344CB8AC3E}">
        <p14:creationId xmlns:p14="http://schemas.microsoft.com/office/powerpoint/2010/main" val="4039932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893678" y="159519"/>
            <a:ext cx="773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Category Theory can generate concrete solutions</a:t>
            </a:r>
            <a:endParaRPr kumimoji="0" lang="zh-CN" altLang="en-US" sz="28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sp>
        <p:nvSpPr>
          <p:cNvPr id="10" name="矩形 35"/>
          <p:cNvSpPr>
            <a:spLocks noChangeArrowheads="1"/>
          </p:cNvSpPr>
          <p:nvPr/>
        </p:nvSpPr>
        <p:spPr bwMode="auto">
          <a:xfrm>
            <a:off x="103695" y="1021029"/>
            <a:ext cx="49113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Represents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Technologically</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1"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Feasible</a:t>
            </a:r>
            <a:r>
              <a:rPr kumimoji="0" lang="es-ES" sz="1400" b="1"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trajectories</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to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the</a:t>
            </a:r>
            <a:r>
              <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rPr>
              <a:t> </a:t>
            </a:r>
            <a:r>
              <a:rPr kumimoji="0" lang="es-ES" sz="1400" b="0" i="0" u="none" strike="noStrike" kern="1200" cap="none" spc="0" normalizeH="0" baseline="0" noProof="0" dirty="0" err="1">
                <a:ln>
                  <a:noFill/>
                </a:ln>
                <a:effectLst/>
                <a:uLnTx/>
                <a:uFillTx/>
                <a:latin typeface="STXinwei" panose="02010800040101010101" pitchFamily="2" charset="-122"/>
                <a:ea typeface="STXinwei" panose="02010800040101010101" pitchFamily="2" charset="-122"/>
                <a:cs typeface="Arial"/>
                <a:sym typeface="Arial"/>
              </a:rPr>
              <a:t>moon</a:t>
            </a:r>
            <a:endParaRPr kumimoji="0" lang="es-ES" sz="1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a:sym typeface="Arial"/>
            </a:endParaRPr>
          </a:p>
        </p:txBody>
      </p:sp>
      <p:sp>
        <p:nvSpPr>
          <p:cNvPr id="11" name="10 Rectángulo"/>
          <p:cNvSpPr/>
          <p:nvPr/>
        </p:nvSpPr>
        <p:spPr>
          <a:xfrm>
            <a:off x="5293272" y="901345"/>
            <a:ext cx="3617093" cy="984629"/>
          </a:xfrm>
          <a:prstGeom prst="rect">
            <a:avLst/>
          </a:prstGeom>
        </p:spPr>
        <p:txBody>
          <a:bodyPr wrap="square">
            <a:spAutoFit/>
          </a:bodyPr>
          <a:lstStyle/>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NKS 2004, MIT</a:t>
            </a:r>
            <a:b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 New Kind of Language for Complex Engineering Systems </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Case Study: NASA’s Apollo Program</a:t>
            </a:r>
            <a:br>
              <a:rPr kumimoji="0" lang="en-US" altLang="ja-JP"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rPr>
            </a:b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Benjamin Koo</a:t>
            </a:r>
          </a:p>
          <a:p>
            <a:pPr marL="0" marR="0" lvl="0" indent="0" algn="l" defTabSz="685766" rtl="0" eaLnBrk="1" fontAlgn="auto" latinLnBrk="0" hangingPunct="1">
              <a:lnSpc>
                <a:spcPct val="80000"/>
              </a:lnSpc>
              <a:spcBef>
                <a:spcPts val="0"/>
              </a:spcBef>
              <a:spcAft>
                <a:spcPts val="0"/>
              </a:spcAft>
              <a:buClrTx/>
              <a:buSzTx/>
              <a:buFont typeface="Arial"/>
              <a:buNone/>
              <a:tabLst/>
              <a:defRPr/>
            </a:pPr>
            <a:r>
              <a:rPr kumimoji="0" lang="en-US" altLang="ja-JP" sz="1200" b="0" i="0" u="none" strike="noStrike" kern="1200" cap="none" spc="0" normalizeH="0" baseline="0" noProof="0" dirty="0">
                <a:ln>
                  <a:noFill/>
                </a:ln>
                <a:solidFill>
                  <a:srgbClr val="ED7D31"/>
                </a:solidFill>
                <a:effectLst/>
                <a:uLnTx/>
                <a:uFillTx/>
                <a:latin typeface="STXinwei" panose="02010800040101010101" pitchFamily="2" charset="-122"/>
                <a:ea typeface="STXinwei" panose="02010800040101010101" pitchFamily="2" charset="-122"/>
                <a:cs typeface="Arial" charset="0"/>
                <a:sym typeface="Arial"/>
              </a:rPr>
              <a:t>Edward F. Crawley</a:t>
            </a:r>
            <a:endParaRPr kumimoji="0" lang="es-ES" sz="12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cs typeface="Arial" charset="0"/>
              <a:sym typeface="Arial"/>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Representing Functions as Paths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8" name="TextBox 7">
            <a:extLst>
              <a:ext uri="{FF2B5EF4-FFF2-40B4-BE49-F238E27FC236}">
                <a16:creationId xmlns:a16="http://schemas.microsoft.com/office/drawing/2014/main" id="{4A79A232-1D06-964C-8E77-0EC8EB5BBAAB}"/>
              </a:ext>
            </a:extLst>
          </p:cNvPr>
          <p:cNvSpPr txBox="1"/>
          <p:nvPr/>
        </p:nvSpPr>
        <p:spPr>
          <a:xfrm>
            <a:off x="4875601" y="4355440"/>
            <a:ext cx="3659977" cy="307777"/>
          </a:xfrm>
          <a:prstGeom prst="rect">
            <a:avLst/>
          </a:prstGeom>
          <a:noFill/>
        </p:spPr>
        <p:txBody>
          <a:bodyPr wrap="none" rtlCol="0">
            <a:spAutoFit/>
          </a:bodyPr>
          <a:lstStyle/>
          <a:p>
            <a:pPr algn="ctr"/>
            <a:r>
              <a:rPr lang="en-TW" dirty="0"/>
              <a:t>Video Link: </a:t>
            </a:r>
            <a:r>
              <a:rPr lang="en-US" dirty="0">
                <a:hlinkClick r:id="rId2"/>
              </a:rPr>
              <a:t>https://youtu.be/YDdDuq2AGw4</a:t>
            </a:r>
            <a:endParaRPr lang="en-TW" dirty="0"/>
          </a:p>
        </p:txBody>
      </p:sp>
      <p:pic>
        <p:nvPicPr>
          <p:cNvPr id="2" name="Picture 1">
            <a:hlinkClick r:id="rId2"/>
            <a:extLst>
              <a:ext uri="{FF2B5EF4-FFF2-40B4-BE49-F238E27FC236}">
                <a16:creationId xmlns:a16="http://schemas.microsoft.com/office/drawing/2014/main" id="{11857424-0C3C-4242-AF8E-771B1A38D3A0}"/>
              </a:ext>
            </a:extLst>
          </p:cNvPr>
          <p:cNvPicPr>
            <a:picLocks noChangeAspect="1"/>
          </p:cNvPicPr>
          <p:nvPr/>
        </p:nvPicPr>
        <p:blipFill>
          <a:blip r:embed="rId3"/>
          <a:stretch>
            <a:fillRect/>
          </a:stretch>
        </p:blipFill>
        <p:spPr>
          <a:xfrm>
            <a:off x="5055695" y="1204897"/>
            <a:ext cx="3691113" cy="3088731"/>
          </a:xfrm>
          <a:prstGeom prst="rect">
            <a:avLst/>
          </a:prstGeom>
        </p:spPr>
      </p:pic>
      <p:pic>
        <p:nvPicPr>
          <p:cNvPr id="3" name="Picture 2">
            <a:hlinkClick r:id="rId4"/>
            <a:extLst>
              <a:ext uri="{FF2B5EF4-FFF2-40B4-BE49-F238E27FC236}">
                <a16:creationId xmlns:a16="http://schemas.microsoft.com/office/drawing/2014/main" id="{A228E2CB-94BB-0044-A9F3-DC5BE4259AA2}"/>
              </a:ext>
            </a:extLst>
          </p:cNvPr>
          <p:cNvPicPr>
            <a:picLocks noChangeAspect="1"/>
          </p:cNvPicPr>
          <p:nvPr/>
        </p:nvPicPr>
        <p:blipFill>
          <a:blip r:embed="rId5"/>
          <a:stretch>
            <a:fillRect/>
          </a:stretch>
        </p:blipFill>
        <p:spPr>
          <a:xfrm>
            <a:off x="231314" y="1204897"/>
            <a:ext cx="4191963" cy="3099206"/>
          </a:xfrm>
          <a:prstGeom prst="rect">
            <a:avLst/>
          </a:prstGeom>
        </p:spPr>
      </p:pic>
      <p:sp>
        <p:nvSpPr>
          <p:cNvPr id="10" name="TextBox 9">
            <a:extLst>
              <a:ext uri="{FF2B5EF4-FFF2-40B4-BE49-F238E27FC236}">
                <a16:creationId xmlns:a16="http://schemas.microsoft.com/office/drawing/2014/main" id="{6661B27A-2C70-404E-BE8D-CEA80B185D49}"/>
              </a:ext>
            </a:extLst>
          </p:cNvPr>
          <p:cNvSpPr txBox="1"/>
          <p:nvPr/>
        </p:nvSpPr>
        <p:spPr>
          <a:xfrm>
            <a:off x="428086" y="4293628"/>
            <a:ext cx="4020652" cy="307777"/>
          </a:xfrm>
          <a:prstGeom prst="rect">
            <a:avLst/>
          </a:prstGeom>
          <a:noFill/>
        </p:spPr>
        <p:txBody>
          <a:bodyPr wrap="none" rtlCol="0">
            <a:spAutoFit/>
          </a:bodyPr>
          <a:lstStyle/>
          <a:p>
            <a:pPr algn="ctr"/>
            <a:r>
              <a:rPr lang="en-TW" dirty="0"/>
              <a:t>Video Link: </a:t>
            </a:r>
            <a:r>
              <a:rPr lang="en-US" dirty="0">
                <a:hlinkClick r:id="rId4"/>
              </a:rPr>
              <a:t>https://youtu.be/Ft8R3-kPDdk?t=390</a:t>
            </a:r>
            <a:endParaRPr lang="en-TW" dirty="0"/>
          </a:p>
        </p:txBody>
      </p:sp>
    </p:spTree>
    <p:extLst>
      <p:ext uri="{BB962C8B-B14F-4D97-AF65-F5344CB8AC3E}">
        <p14:creationId xmlns:p14="http://schemas.microsoft.com/office/powerpoint/2010/main" val="3811396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Modeling everything as Types of Functions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158583" y="399963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https://youtu.be/qT8NyyRgLDQ?t=274</a:t>
            </a:r>
            <a:endParaRPr lang="en-TW" sz="1050" dirty="0"/>
          </a:p>
        </p:txBody>
      </p:sp>
      <p:pic>
        <p:nvPicPr>
          <p:cNvPr id="4" name="Picture 3">
            <a:hlinkClick r:id="rId2"/>
            <a:extLst>
              <a:ext uri="{FF2B5EF4-FFF2-40B4-BE49-F238E27FC236}">
                <a16:creationId xmlns:a16="http://schemas.microsoft.com/office/drawing/2014/main" id="{6BF5FD20-92E8-794B-B328-0ACFC5031C11}"/>
              </a:ext>
            </a:extLst>
          </p:cNvPr>
          <p:cNvPicPr>
            <a:picLocks noChangeAspect="1"/>
          </p:cNvPicPr>
          <p:nvPr/>
        </p:nvPicPr>
        <p:blipFill>
          <a:blip r:embed="rId3"/>
          <a:stretch>
            <a:fillRect/>
          </a:stretch>
        </p:blipFill>
        <p:spPr>
          <a:xfrm>
            <a:off x="180250" y="1681311"/>
            <a:ext cx="3135742" cy="2318320"/>
          </a:xfrm>
          <a:prstGeom prst="rect">
            <a:avLst/>
          </a:prstGeom>
        </p:spPr>
      </p:pic>
      <p:pic>
        <p:nvPicPr>
          <p:cNvPr id="6" name="Picture 5">
            <a:hlinkClick r:id="rId4"/>
            <a:extLst>
              <a:ext uri="{FF2B5EF4-FFF2-40B4-BE49-F238E27FC236}">
                <a16:creationId xmlns:a16="http://schemas.microsoft.com/office/drawing/2014/main" id="{43DBA7B7-49F6-594E-86F1-DF48C6B07FDD}"/>
              </a:ext>
            </a:extLst>
          </p:cNvPr>
          <p:cNvPicPr>
            <a:picLocks noChangeAspect="1"/>
          </p:cNvPicPr>
          <p:nvPr/>
        </p:nvPicPr>
        <p:blipFill>
          <a:blip r:embed="rId5"/>
          <a:stretch>
            <a:fillRect/>
          </a:stretch>
        </p:blipFill>
        <p:spPr>
          <a:xfrm>
            <a:off x="3507401" y="1671721"/>
            <a:ext cx="3135742" cy="2318320"/>
          </a:xfrm>
          <a:prstGeom prst="rect">
            <a:avLst/>
          </a:prstGeom>
        </p:spPr>
      </p:pic>
      <p:sp>
        <p:nvSpPr>
          <p:cNvPr id="11" name="TextBox 10">
            <a:extLst>
              <a:ext uri="{FF2B5EF4-FFF2-40B4-BE49-F238E27FC236}">
                <a16:creationId xmlns:a16="http://schemas.microsoft.com/office/drawing/2014/main" id="{5EEED078-68D9-154F-8F94-8760F83689AC}"/>
              </a:ext>
            </a:extLst>
          </p:cNvPr>
          <p:cNvSpPr txBox="1"/>
          <p:nvPr/>
        </p:nvSpPr>
        <p:spPr>
          <a:xfrm>
            <a:off x="3485734" y="3999631"/>
            <a:ext cx="3179075" cy="253916"/>
          </a:xfrm>
          <a:prstGeom prst="rect">
            <a:avLst/>
          </a:prstGeom>
          <a:noFill/>
        </p:spPr>
        <p:txBody>
          <a:bodyPr wrap="none" rtlCol="0">
            <a:spAutoFit/>
          </a:bodyPr>
          <a:lstStyle/>
          <a:p>
            <a:pPr algn="ctr"/>
            <a:r>
              <a:rPr lang="en-TW" sz="1050" dirty="0"/>
              <a:t>Video Link: </a:t>
            </a:r>
            <a:r>
              <a:rPr lang="en-US" sz="1050" dirty="0">
                <a:hlinkClick r:id="rId4"/>
              </a:rPr>
              <a:t>https://youtu.be/qT8NyyRgLDQ?t=493</a:t>
            </a:r>
            <a:endParaRPr lang="en-TW" sz="1050" dirty="0"/>
          </a:p>
        </p:txBody>
      </p:sp>
      <p:sp>
        <p:nvSpPr>
          <p:cNvPr id="9" name="Oval Callout 8">
            <a:hlinkClick r:id="rId6"/>
            <a:extLst>
              <a:ext uri="{FF2B5EF4-FFF2-40B4-BE49-F238E27FC236}">
                <a16:creationId xmlns:a16="http://schemas.microsoft.com/office/drawing/2014/main" id="{46AAA4C6-85EC-7B44-8A4C-4A3D353D23CD}"/>
              </a:ext>
            </a:extLst>
          </p:cNvPr>
          <p:cNvSpPr/>
          <p:nvPr/>
        </p:nvSpPr>
        <p:spPr>
          <a:xfrm>
            <a:off x="6734386" y="1101926"/>
            <a:ext cx="2200589" cy="1982917"/>
          </a:xfrm>
          <a:prstGeom prst="wedgeEllipseCallout">
            <a:avLst>
              <a:gd name="adj1" fmla="val -124943"/>
              <a:gd name="adj2" fmla="val 16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hlinkClick r:id="rId7"/>
              </a:rPr>
              <a:t>Because we cannot talk about implementation details,</a:t>
            </a:r>
            <a:r>
              <a:rPr lang="en-US" sz="1200" dirty="0">
                <a:hlinkClick r:id="rId7"/>
              </a:rPr>
              <a:t> s</a:t>
            </a:r>
            <a:r>
              <a:rPr lang="en-TW" sz="1200" dirty="0">
                <a:hlinkClick r:id="rId7"/>
              </a:rPr>
              <a:t>o that two things behaves the same on the outside must be the same.</a:t>
            </a:r>
            <a:endParaRPr lang="en-TW" sz="1200" dirty="0"/>
          </a:p>
          <a:p>
            <a:pPr algn="ctr"/>
            <a:endParaRPr lang="en-TW" sz="1200" dirty="0"/>
          </a:p>
        </p:txBody>
      </p:sp>
      <p:sp>
        <p:nvSpPr>
          <p:cNvPr id="12" name="TextBox 11">
            <a:extLst>
              <a:ext uri="{FF2B5EF4-FFF2-40B4-BE49-F238E27FC236}">
                <a16:creationId xmlns:a16="http://schemas.microsoft.com/office/drawing/2014/main" id="{D2D3F083-1188-B446-9D8D-CAEA5E6398DB}"/>
              </a:ext>
            </a:extLst>
          </p:cNvPr>
          <p:cNvSpPr txBox="1"/>
          <p:nvPr/>
        </p:nvSpPr>
        <p:spPr>
          <a:xfrm>
            <a:off x="6664809" y="3169044"/>
            <a:ext cx="2282997" cy="523220"/>
          </a:xfrm>
          <a:prstGeom prst="rect">
            <a:avLst/>
          </a:prstGeom>
          <a:noFill/>
        </p:spPr>
        <p:txBody>
          <a:bodyPr wrap="none" rtlCol="0">
            <a:spAutoFit/>
          </a:bodyPr>
          <a:lstStyle/>
          <a:p>
            <a:pPr algn="ctr"/>
            <a:r>
              <a:rPr lang="en-TW" dirty="0"/>
              <a:t>This is the nature of </a:t>
            </a:r>
          </a:p>
          <a:p>
            <a:pPr algn="ctr"/>
            <a:r>
              <a:rPr lang="en-TW" dirty="0"/>
              <a:t>Namespace Management.</a:t>
            </a:r>
          </a:p>
        </p:txBody>
      </p:sp>
    </p:spTree>
    <p:extLst>
      <p:ext uri="{BB962C8B-B14F-4D97-AF65-F5344CB8AC3E}">
        <p14:creationId xmlns:p14="http://schemas.microsoft.com/office/powerpoint/2010/main" val="760856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xfrm>
            <a:off x="311700" y="445025"/>
            <a:ext cx="8709458" cy="572700"/>
          </a:xfrm>
          <a:prstGeom prst="rect">
            <a:avLst/>
          </a:prstGeom>
        </p:spPr>
        <p:txBody>
          <a:bodyPr/>
          <a:lstStyle/>
          <a:p>
            <a:pPr algn="ctr"/>
            <a:r>
              <a:rPr lang="en-US" dirty="0"/>
              <a:t>Representing Types (names with intensive properties)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
        <p:nvSpPr>
          <p:cNvPr id="10" name="TextBox 9">
            <a:extLst>
              <a:ext uri="{FF2B5EF4-FFF2-40B4-BE49-F238E27FC236}">
                <a16:creationId xmlns:a16="http://schemas.microsoft.com/office/drawing/2014/main" id="{6661B27A-2C70-404E-BE8D-CEA80B185D49}"/>
              </a:ext>
            </a:extLst>
          </p:cNvPr>
          <p:cNvSpPr txBox="1"/>
          <p:nvPr/>
        </p:nvSpPr>
        <p:spPr>
          <a:xfrm>
            <a:off x="379787" y="4606101"/>
            <a:ext cx="3179075" cy="253916"/>
          </a:xfrm>
          <a:prstGeom prst="rect">
            <a:avLst/>
          </a:prstGeom>
          <a:noFill/>
        </p:spPr>
        <p:txBody>
          <a:bodyPr wrap="none" rtlCol="0">
            <a:spAutoFit/>
          </a:bodyPr>
          <a:lstStyle/>
          <a:p>
            <a:pPr algn="ctr"/>
            <a:r>
              <a:rPr lang="en-TW" sz="1050" dirty="0"/>
              <a:t>Video Link: </a:t>
            </a:r>
            <a:r>
              <a:rPr lang="en-US" sz="1050" dirty="0">
                <a:hlinkClick r:id="rId2"/>
              </a:rPr>
              <a:t>https://youtu.be/SknxggwRPzU?t=139</a:t>
            </a:r>
            <a:endParaRPr lang="en-TW" sz="1050" dirty="0"/>
          </a:p>
        </p:txBody>
      </p:sp>
      <p:sp>
        <p:nvSpPr>
          <p:cNvPr id="11" name="TextBox 10">
            <a:extLst>
              <a:ext uri="{FF2B5EF4-FFF2-40B4-BE49-F238E27FC236}">
                <a16:creationId xmlns:a16="http://schemas.microsoft.com/office/drawing/2014/main" id="{5EEED078-68D9-154F-8F94-8760F83689AC}"/>
              </a:ext>
            </a:extLst>
          </p:cNvPr>
          <p:cNvSpPr txBox="1"/>
          <p:nvPr/>
        </p:nvSpPr>
        <p:spPr>
          <a:xfrm>
            <a:off x="4760856" y="4606101"/>
            <a:ext cx="3217547" cy="253916"/>
          </a:xfrm>
          <a:prstGeom prst="rect">
            <a:avLst/>
          </a:prstGeom>
          <a:noFill/>
        </p:spPr>
        <p:txBody>
          <a:bodyPr wrap="none" rtlCol="0">
            <a:spAutoFit/>
          </a:bodyPr>
          <a:lstStyle/>
          <a:p>
            <a:pPr algn="ctr"/>
            <a:r>
              <a:rPr lang="en-TW" sz="1050" dirty="0"/>
              <a:t>Video Link: </a:t>
            </a:r>
            <a:r>
              <a:rPr lang="en-US" sz="1050" dirty="0">
                <a:hlinkClick r:id="rId3"/>
              </a:rPr>
              <a:t>https://youtu.be/aeRVdYN6fE8?t=2793</a:t>
            </a:r>
            <a:endParaRPr lang="en-TW" sz="1050" dirty="0"/>
          </a:p>
        </p:txBody>
      </p:sp>
      <p:pic>
        <p:nvPicPr>
          <p:cNvPr id="2" name="Picture 1">
            <a:hlinkClick r:id="rId2"/>
            <a:extLst>
              <a:ext uri="{FF2B5EF4-FFF2-40B4-BE49-F238E27FC236}">
                <a16:creationId xmlns:a16="http://schemas.microsoft.com/office/drawing/2014/main" id="{816605A5-67E3-4E4A-840B-0975144F07E0}"/>
              </a:ext>
            </a:extLst>
          </p:cNvPr>
          <p:cNvPicPr>
            <a:picLocks noChangeAspect="1"/>
          </p:cNvPicPr>
          <p:nvPr/>
        </p:nvPicPr>
        <p:blipFill>
          <a:blip r:embed="rId4"/>
          <a:stretch>
            <a:fillRect/>
          </a:stretch>
        </p:blipFill>
        <p:spPr>
          <a:xfrm>
            <a:off x="220548" y="2271135"/>
            <a:ext cx="3497555" cy="2220830"/>
          </a:xfrm>
          <a:prstGeom prst="rect">
            <a:avLst/>
          </a:prstGeom>
        </p:spPr>
      </p:pic>
      <p:pic>
        <p:nvPicPr>
          <p:cNvPr id="3" name="Picture 2">
            <a:hlinkClick r:id="rId3"/>
            <a:extLst>
              <a:ext uri="{FF2B5EF4-FFF2-40B4-BE49-F238E27FC236}">
                <a16:creationId xmlns:a16="http://schemas.microsoft.com/office/drawing/2014/main" id="{E5588931-9A99-7540-9092-F6E6D8423EA9}"/>
              </a:ext>
            </a:extLst>
          </p:cNvPr>
          <p:cNvPicPr>
            <a:picLocks noChangeAspect="1"/>
          </p:cNvPicPr>
          <p:nvPr/>
        </p:nvPicPr>
        <p:blipFill>
          <a:blip r:embed="rId5"/>
          <a:stretch>
            <a:fillRect/>
          </a:stretch>
        </p:blipFill>
        <p:spPr>
          <a:xfrm>
            <a:off x="3718103" y="1017725"/>
            <a:ext cx="5303055" cy="3474240"/>
          </a:xfrm>
          <a:prstGeom prst="rect">
            <a:avLst/>
          </a:prstGeom>
        </p:spPr>
      </p:pic>
      <p:sp>
        <p:nvSpPr>
          <p:cNvPr id="4" name="TextBox 3">
            <a:extLst>
              <a:ext uri="{FF2B5EF4-FFF2-40B4-BE49-F238E27FC236}">
                <a16:creationId xmlns:a16="http://schemas.microsoft.com/office/drawing/2014/main" id="{C5545F62-30A1-0B4A-A3BD-1C38F85A00F0}"/>
              </a:ext>
            </a:extLst>
          </p:cNvPr>
          <p:cNvSpPr txBox="1"/>
          <p:nvPr/>
        </p:nvSpPr>
        <p:spPr>
          <a:xfrm>
            <a:off x="546603" y="1275098"/>
            <a:ext cx="2845442" cy="738664"/>
          </a:xfrm>
          <a:prstGeom prst="rect">
            <a:avLst/>
          </a:prstGeom>
          <a:noFill/>
        </p:spPr>
        <p:txBody>
          <a:bodyPr wrap="square" rtlCol="0">
            <a:spAutoFit/>
          </a:bodyPr>
          <a:lstStyle/>
          <a:p>
            <a:pPr algn="ctr"/>
            <a:r>
              <a:rPr lang="en-TW" dirty="0"/>
              <a:t>IN a tautological statement, all unique namespaces will possess the same logical meaning.</a:t>
            </a:r>
          </a:p>
        </p:txBody>
      </p:sp>
    </p:spTree>
    <p:extLst>
      <p:ext uri="{BB962C8B-B14F-4D97-AF65-F5344CB8AC3E}">
        <p14:creationId xmlns:p14="http://schemas.microsoft.com/office/powerpoint/2010/main" val="1168066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complements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524276" y="1967285"/>
            <a:ext cx="809548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(Logical) Propositions are types.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Types can be given concrete names.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Significant amount of logical reasoning can be automated.</a:t>
            </a:r>
          </a:p>
        </p:txBody>
      </p:sp>
    </p:spTree>
    <p:extLst>
      <p:ext uri="{BB962C8B-B14F-4D97-AF65-F5344CB8AC3E}">
        <p14:creationId xmlns:p14="http://schemas.microsoft.com/office/powerpoint/2010/main" val="1716099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461153"/>
            <a:ext cx="8520600" cy="1970203"/>
          </a:xfrm>
        </p:spPr>
        <p:txBody>
          <a:bodyPr/>
          <a:lstStyle/>
          <a:p>
            <a:pPr marL="0" indent="0" algn="ctr">
              <a:buNone/>
            </a:pPr>
            <a:r>
              <a:rPr lang="en-US" sz="3600" dirty="0">
                <a:latin typeface="Arial Rounded MT Bold" panose="020F0704030504030204" pitchFamily="34" charset="77"/>
              </a:rPr>
              <a:t>The nature of “arrow” and its Universal expressive powers in Knowledge Representation</a:t>
            </a:r>
            <a:endParaRPr lang="en-TW" sz="44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1900247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A CPU with One instruction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352512" y="3908406"/>
            <a:ext cx="4102405" cy="246221"/>
          </a:xfrm>
          <a:prstGeom prst="rect">
            <a:avLst/>
          </a:prstGeom>
          <a:solidFill>
            <a:schemeClr val="bg1"/>
          </a:solidFill>
        </p:spPr>
        <p:txBody>
          <a:bodyPr wrap="none" rtlCol="0">
            <a:spAutoFit/>
          </a:bodyPr>
          <a:lstStyle/>
          <a:p>
            <a:r>
              <a:rPr lang="en-TW" sz="1000" dirty="0">
                <a:solidFill>
                  <a:schemeClr val="tx1"/>
                </a:solidFill>
              </a:rPr>
              <a:t>Stephen Dolan’s </a:t>
            </a:r>
            <a:r>
              <a:rPr lang="en-TW" sz="1000" dirty="0">
                <a:solidFill>
                  <a:schemeClr val="tx1"/>
                </a:solidFill>
                <a:hlinkClick r:id="rId2"/>
              </a:rPr>
              <a:t>paper</a:t>
            </a:r>
            <a:r>
              <a:rPr lang="en-TW" sz="1000" dirty="0">
                <a:solidFill>
                  <a:schemeClr val="tx1"/>
                </a:solidFill>
              </a:rPr>
              <a:t> on Turing Completeness with one instruction</a:t>
            </a:r>
          </a:p>
        </p:txBody>
      </p:sp>
      <p:sp>
        <p:nvSpPr>
          <p:cNvPr id="6" name="TextBox 5">
            <a:extLst>
              <a:ext uri="{FF2B5EF4-FFF2-40B4-BE49-F238E27FC236}">
                <a16:creationId xmlns:a16="http://schemas.microsoft.com/office/drawing/2014/main" id="{E3123EB5-2771-024B-AFB2-760131F04F3C}"/>
              </a:ext>
            </a:extLst>
          </p:cNvPr>
          <p:cNvSpPr txBox="1"/>
          <p:nvPr/>
        </p:nvSpPr>
        <p:spPr>
          <a:xfrm>
            <a:off x="5422698" y="4493426"/>
            <a:ext cx="3044423" cy="307777"/>
          </a:xfrm>
          <a:prstGeom prst="rect">
            <a:avLst/>
          </a:prstGeom>
          <a:noFill/>
        </p:spPr>
        <p:txBody>
          <a:bodyPr wrap="none" rtlCol="0">
            <a:spAutoFit/>
          </a:bodyPr>
          <a:lstStyle/>
          <a:p>
            <a:r>
              <a:rPr lang="en-US" dirty="0">
                <a:hlinkClick r:id="rId3"/>
              </a:rPr>
              <a:t>https://youtu.be/jRZDnetjGuo?t=409</a:t>
            </a:r>
            <a:endParaRPr lang="en-TW" dirty="0"/>
          </a:p>
        </p:txBody>
      </p:sp>
      <p:pic>
        <p:nvPicPr>
          <p:cNvPr id="4" name="Picture 3">
            <a:hlinkClick r:id="rId3"/>
            <a:extLst>
              <a:ext uri="{FF2B5EF4-FFF2-40B4-BE49-F238E27FC236}">
                <a16:creationId xmlns:a16="http://schemas.microsoft.com/office/drawing/2014/main" id="{B79ED1AC-9911-CD44-8197-BA5F8663A7DD}"/>
              </a:ext>
            </a:extLst>
          </p:cNvPr>
          <p:cNvPicPr>
            <a:picLocks noChangeAspect="1"/>
          </p:cNvPicPr>
          <p:nvPr/>
        </p:nvPicPr>
        <p:blipFill>
          <a:blip r:embed="rId4"/>
          <a:stretch>
            <a:fillRect/>
          </a:stretch>
        </p:blipFill>
        <p:spPr>
          <a:xfrm>
            <a:off x="4450109" y="1258253"/>
            <a:ext cx="4199064" cy="2942281"/>
          </a:xfrm>
          <a:prstGeom prst="rect">
            <a:avLst/>
          </a:prstGeom>
        </p:spPr>
      </p:pic>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5"/>
          <a:stretch>
            <a:fillRect/>
          </a:stretch>
        </p:blipFill>
        <p:spPr>
          <a:xfrm>
            <a:off x="352512" y="1437364"/>
            <a:ext cx="3959393" cy="1843166"/>
          </a:xfrm>
          <a:prstGeom prst="rect">
            <a:avLst/>
          </a:prstGeom>
        </p:spPr>
      </p:pic>
    </p:spTree>
    <p:extLst>
      <p:ext uri="{BB962C8B-B14F-4D97-AF65-F5344CB8AC3E}">
        <p14:creationId xmlns:p14="http://schemas.microsoft.com/office/powerpoint/2010/main" val="489915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2736457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39</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51606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 simple exercise</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a:xfrm>
            <a:off x="311700" y="1152475"/>
            <a:ext cx="8520600" cy="897389"/>
          </a:xfrm>
        </p:spPr>
        <p:txBody>
          <a:bodyPr/>
          <a:lstStyle/>
          <a:p>
            <a:pPr marL="0" indent="0" algn="ctr">
              <a:buNone/>
            </a:pPr>
            <a:r>
              <a:rPr lang="en-US" sz="2400" dirty="0">
                <a:latin typeface="Arial Rounded MT Bold" panose="020F0704030504030204" pitchFamily="34" charset="77"/>
              </a:rPr>
              <a:t>Can you connect the dots from </a:t>
            </a:r>
          </a:p>
          <a:p>
            <a:pPr marL="0" indent="0" algn="ctr">
              <a:buNone/>
            </a:pPr>
            <a:r>
              <a:rPr lang="en-US" sz="2400" dirty="0">
                <a:latin typeface="Arial Rounded MT Bold" panose="020F0704030504030204" pitchFamily="34" charset="77"/>
              </a:rPr>
              <a:t>A to A’, B to B’, and C to C’ without crossing any lines?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5" name="Oval 4">
            <a:extLst>
              <a:ext uri="{FF2B5EF4-FFF2-40B4-BE49-F238E27FC236}">
                <a16:creationId xmlns:a16="http://schemas.microsoft.com/office/drawing/2014/main" id="{E237D939-7D84-4F40-A1E0-1450A9218177}"/>
              </a:ext>
            </a:extLst>
          </p:cNvPr>
          <p:cNvSpPr/>
          <p:nvPr/>
        </p:nvSpPr>
        <p:spPr>
          <a:xfrm>
            <a:off x="3195149" y="2191807"/>
            <a:ext cx="2753250" cy="27390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TextBox 5">
            <a:extLst>
              <a:ext uri="{FF2B5EF4-FFF2-40B4-BE49-F238E27FC236}">
                <a16:creationId xmlns:a16="http://schemas.microsoft.com/office/drawing/2014/main" id="{9E7BA832-80EC-0247-A4FE-BAE85262A0AC}"/>
              </a:ext>
            </a:extLst>
          </p:cNvPr>
          <p:cNvSpPr txBox="1"/>
          <p:nvPr/>
        </p:nvSpPr>
        <p:spPr>
          <a:xfrm>
            <a:off x="4419554" y="2184614"/>
            <a:ext cx="304892" cy="307777"/>
          </a:xfrm>
          <a:prstGeom prst="rect">
            <a:avLst/>
          </a:prstGeom>
          <a:noFill/>
        </p:spPr>
        <p:txBody>
          <a:bodyPr wrap="square" rtlCol="0">
            <a:spAutoFit/>
          </a:bodyPr>
          <a:lstStyle/>
          <a:p>
            <a:r>
              <a:rPr lang="en-TW" dirty="0"/>
              <a:t>A</a:t>
            </a:r>
          </a:p>
        </p:txBody>
      </p:sp>
      <p:sp>
        <p:nvSpPr>
          <p:cNvPr id="7" name="TextBox 6">
            <a:extLst>
              <a:ext uri="{FF2B5EF4-FFF2-40B4-BE49-F238E27FC236}">
                <a16:creationId xmlns:a16="http://schemas.microsoft.com/office/drawing/2014/main" id="{AEED0AE9-13B7-4E42-9F07-29700ECC623D}"/>
              </a:ext>
            </a:extLst>
          </p:cNvPr>
          <p:cNvSpPr txBox="1"/>
          <p:nvPr/>
        </p:nvSpPr>
        <p:spPr>
          <a:xfrm>
            <a:off x="4381919" y="4923692"/>
            <a:ext cx="380162" cy="307777"/>
          </a:xfrm>
          <a:prstGeom prst="rect">
            <a:avLst/>
          </a:prstGeom>
          <a:noFill/>
        </p:spPr>
        <p:txBody>
          <a:bodyPr wrap="square" rtlCol="0">
            <a:spAutoFit/>
          </a:bodyPr>
          <a:lstStyle/>
          <a:p>
            <a:r>
              <a:rPr lang="en-TW" dirty="0"/>
              <a:t>A’</a:t>
            </a:r>
          </a:p>
        </p:txBody>
      </p:sp>
      <p:sp>
        <p:nvSpPr>
          <p:cNvPr id="8" name="Oval 7">
            <a:extLst>
              <a:ext uri="{FF2B5EF4-FFF2-40B4-BE49-F238E27FC236}">
                <a16:creationId xmlns:a16="http://schemas.microsoft.com/office/drawing/2014/main" id="{6B2E2FF8-85EE-424F-9D2D-7ADC5A9D3CCA}"/>
              </a:ext>
            </a:extLst>
          </p:cNvPr>
          <p:cNvSpPr/>
          <p:nvPr/>
        </p:nvSpPr>
        <p:spPr>
          <a:xfrm>
            <a:off x="4517774" y="2123421"/>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2E6B35C2-1F03-254B-8AEC-C22A8B1A3F84}"/>
              </a:ext>
            </a:extLst>
          </p:cNvPr>
          <p:cNvSpPr/>
          <p:nvPr/>
        </p:nvSpPr>
        <p:spPr>
          <a:xfrm>
            <a:off x="4475543" y="4876885"/>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5" name="Group 14">
            <a:extLst>
              <a:ext uri="{FF2B5EF4-FFF2-40B4-BE49-F238E27FC236}">
                <a16:creationId xmlns:a16="http://schemas.microsoft.com/office/drawing/2014/main" id="{75B44B3D-FF83-2844-9E37-88E3049507D8}"/>
              </a:ext>
            </a:extLst>
          </p:cNvPr>
          <p:cNvGrpSpPr/>
          <p:nvPr/>
        </p:nvGrpSpPr>
        <p:grpSpPr>
          <a:xfrm>
            <a:off x="2872107" y="3497468"/>
            <a:ext cx="377268" cy="343077"/>
            <a:chOff x="2872107" y="3497468"/>
            <a:chExt cx="377268" cy="343077"/>
          </a:xfrm>
        </p:grpSpPr>
        <p:sp>
          <p:nvSpPr>
            <p:cNvPr id="10" name="TextBox 9">
              <a:extLst>
                <a:ext uri="{FF2B5EF4-FFF2-40B4-BE49-F238E27FC236}">
                  <a16:creationId xmlns:a16="http://schemas.microsoft.com/office/drawing/2014/main" id="{A1E0889A-1DC4-8847-AB9B-4CD50673E30A}"/>
                </a:ext>
              </a:extLst>
            </p:cNvPr>
            <p:cNvSpPr txBox="1"/>
            <p:nvPr/>
          </p:nvSpPr>
          <p:spPr>
            <a:xfrm>
              <a:off x="2872107" y="3532768"/>
              <a:ext cx="304892" cy="307777"/>
            </a:xfrm>
            <a:prstGeom prst="rect">
              <a:avLst/>
            </a:prstGeom>
            <a:noFill/>
          </p:spPr>
          <p:txBody>
            <a:bodyPr wrap="square" rtlCol="0">
              <a:spAutoFit/>
            </a:bodyPr>
            <a:lstStyle/>
            <a:p>
              <a:r>
                <a:rPr lang="en-TW" dirty="0"/>
                <a:t>B</a:t>
              </a:r>
            </a:p>
          </p:txBody>
        </p:sp>
        <p:sp>
          <p:nvSpPr>
            <p:cNvPr id="11" name="Oval 10">
              <a:extLst>
                <a:ext uri="{FF2B5EF4-FFF2-40B4-BE49-F238E27FC236}">
                  <a16:creationId xmlns:a16="http://schemas.microsoft.com/office/drawing/2014/main" id="{28DD9D88-1EC2-B743-BAF7-CA9162E6776B}"/>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4" name="Group 13">
            <a:extLst>
              <a:ext uri="{FF2B5EF4-FFF2-40B4-BE49-F238E27FC236}">
                <a16:creationId xmlns:a16="http://schemas.microsoft.com/office/drawing/2014/main" id="{C638CF1D-5819-784F-91B1-A4A92BC635F1}"/>
              </a:ext>
            </a:extLst>
          </p:cNvPr>
          <p:cNvGrpSpPr/>
          <p:nvPr/>
        </p:nvGrpSpPr>
        <p:grpSpPr>
          <a:xfrm>
            <a:off x="4811393" y="3497468"/>
            <a:ext cx="358892" cy="415777"/>
            <a:chOff x="4811393" y="3497468"/>
            <a:chExt cx="358892" cy="415777"/>
          </a:xfrm>
        </p:grpSpPr>
        <p:sp>
          <p:nvSpPr>
            <p:cNvPr id="12" name="Oval 11">
              <a:extLst>
                <a:ext uri="{FF2B5EF4-FFF2-40B4-BE49-F238E27FC236}">
                  <a16:creationId xmlns:a16="http://schemas.microsoft.com/office/drawing/2014/main" id="{45734774-CE71-D84E-80A8-12E51A469568}"/>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TextBox 12">
              <a:extLst>
                <a:ext uri="{FF2B5EF4-FFF2-40B4-BE49-F238E27FC236}">
                  <a16:creationId xmlns:a16="http://schemas.microsoft.com/office/drawing/2014/main" id="{737A2FBA-5F00-7B4E-B84B-F2E55CE03887}"/>
                </a:ext>
              </a:extLst>
            </p:cNvPr>
            <p:cNvSpPr txBox="1"/>
            <p:nvPr/>
          </p:nvSpPr>
          <p:spPr>
            <a:xfrm>
              <a:off x="4811393" y="3605468"/>
              <a:ext cx="358892" cy="307777"/>
            </a:xfrm>
            <a:prstGeom prst="rect">
              <a:avLst/>
            </a:prstGeom>
            <a:noFill/>
          </p:spPr>
          <p:txBody>
            <a:bodyPr wrap="square" rtlCol="0">
              <a:spAutoFit/>
            </a:bodyPr>
            <a:lstStyle/>
            <a:p>
              <a:r>
                <a:rPr lang="en-TW" dirty="0"/>
                <a:t>B’</a:t>
              </a:r>
            </a:p>
          </p:txBody>
        </p:sp>
      </p:grpSp>
      <p:grpSp>
        <p:nvGrpSpPr>
          <p:cNvPr id="16" name="Group 15">
            <a:extLst>
              <a:ext uri="{FF2B5EF4-FFF2-40B4-BE49-F238E27FC236}">
                <a16:creationId xmlns:a16="http://schemas.microsoft.com/office/drawing/2014/main" id="{7C26EC96-E956-624F-BFB9-3F5961EE0033}"/>
              </a:ext>
            </a:extLst>
          </p:cNvPr>
          <p:cNvGrpSpPr/>
          <p:nvPr/>
        </p:nvGrpSpPr>
        <p:grpSpPr>
          <a:xfrm>
            <a:off x="5909468" y="3407457"/>
            <a:ext cx="354862" cy="307777"/>
            <a:chOff x="3141375" y="3408840"/>
            <a:chExt cx="354862" cy="307777"/>
          </a:xfrm>
        </p:grpSpPr>
        <p:sp>
          <p:nvSpPr>
            <p:cNvPr id="17" name="TextBox 16">
              <a:extLst>
                <a:ext uri="{FF2B5EF4-FFF2-40B4-BE49-F238E27FC236}">
                  <a16:creationId xmlns:a16="http://schemas.microsoft.com/office/drawing/2014/main" id="{016669C0-A2F5-0C49-A438-E9497F3F497B}"/>
                </a:ext>
              </a:extLst>
            </p:cNvPr>
            <p:cNvSpPr txBox="1"/>
            <p:nvPr/>
          </p:nvSpPr>
          <p:spPr>
            <a:xfrm flipH="1">
              <a:off x="3176999" y="3408840"/>
              <a:ext cx="319238" cy="307777"/>
            </a:xfrm>
            <a:prstGeom prst="rect">
              <a:avLst/>
            </a:prstGeom>
            <a:noFill/>
          </p:spPr>
          <p:txBody>
            <a:bodyPr wrap="square" rtlCol="0">
              <a:spAutoFit/>
            </a:bodyPr>
            <a:lstStyle/>
            <a:p>
              <a:r>
                <a:rPr lang="en-TW" dirty="0"/>
                <a:t>C</a:t>
              </a:r>
            </a:p>
          </p:txBody>
        </p:sp>
        <p:sp>
          <p:nvSpPr>
            <p:cNvPr id="18" name="Oval 17">
              <a:extLst>
                <a:ext uri="{FF2B5EF4-FFF2-40B4-BE49-F238E27FC236}">
                  <a16:creationId xmlns:a16="http://schemas.microsoft.com/office/drawing/2014/main" id="{2ABBEAC2-7989-BB4C-B5CF-1F27D198ED04}"/>
                </a:ext>
              </a:extLst>
            </p:cNvPr>
            <p:cNvSpPr/>
            <p:nvPr/>
          </p:nvSpPr>
          <p:spPr>
            <a:xfrm>
              <a:off x="314137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grpSp>
        <p:nvGrpSpPr>
          <p:cNvPr id="19" name="Group 18">
            <a:extLst>
              <a:ext uri="{FF2B5EF4-FFF2-40B4-BE49-F238E27FC236}">
                <a16:creationId xmlns:a16="http://schemas.microsoft.com/office/drawing/2014/main" id="{0D95A748-6E31-7642-AEF8-6CA0AABC8564}"/>
              </a:ext>
            </a:extLst>
          </p:cNvPr>
          <p:cNvGrpSpPr/>
          <p:nvPr/>
        </p:nvGrpSpPr>
        <p:grpSpPr>
          <a:xfrm>
            <a:off x="3696793" y="3497468"/>
            <a:ext cx="358892" cy="415777"/>
            <a:chOff x="4811393" y="3497468"/>
            <a:chExt cx="358892" cy="415777"/>
          </a:xfrm>
        </p:grpSpPr>
        <p:sp>
          <p:nvSpPr>
            <p:cNvPr id="20" name="Oval 19">
              <a:extLst>
                <a:ext uri="{FF2B5EF4-FFF2-40B4-BE49-F238E27FC236}">
                  <a16:creationId xmlns:a16="http://schemas.microsoft.com/office/drawing/2014/main" id="{E0A19CC6-3265-2344-B626-F703DA26025A}"/>
                </a:ext>
              </a:extLst>
            </p:cNvPr>
            <p:cNvSpPr/>
            <p:nvPr/>
          </p:nvSpPr>
          <p:spPr>
            <a:xfrm>
              <a:off x="5062285" y="3497468"/>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TextBox 20">
              <a:extLst>
                <a:ext uri="{FF2B5EF4-FFF2-40B4-BE49-F238E27FC236}">
                  <a16:creationId xmlns:a16="http://schemas.microsoft.com/office/drawing/2014/main" id="{5C429E88-9E68-8A46-8DD5-7C3382232C35}"/>
                </a:ext>
              </a:extLst>
            </p:cNvPr>
            <p:cNvSpPr txBox="1"/>
            <p:nvPr/>
          </p:nvSpPr>
          <p:spPr>
            <a:xfrm>
              <a:off x="4811393" y="3605468"/>
              <a:ext cx="358892" cy="307777"/>
            </a:xfrm>
            <a:prstGeom prst="rect">
              <a:avLst/>
            </a:prstGeom>
            <a:noFill/>
          </p:spPr>
          <p:txBody>
            <a:bodyPr wrap="square" rtlCol="0">
              <a:spAutoFit/>
            </a:bodyPr>
            <a:lstStyle/>
            <a:p>
              <a:r>
                <a:rPr lang="en-TW" dirty="0"/>
                <a:t>C’</a:t>
              </a:r>
            </a:p>
          </p:txBody>
        </p:sp>
      </p:grpSp>
    </p:spTree>
    <p:extLst>
      <p:ext uri="{BB962C8B-B14F-4D97-AF65-F5344CB8AC3E}">
        <p14:creationId xmlns:p14="http://schemas.microsoft.com/office/powerpoint/2010/main" val="2035521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5968421" y="3942333"/>
            <a:ext cx="1838966"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17640" y="1259347"/>
            <a:ext cx="2740529" cy="2624806"/>
          </a:xfrm>
          <a:prstGeom prst="rect">
            <a:avLst/>
          </a:prstGeom>
        </p:spPr>
      </p:pic>
      <p:pic>
        <p:nvPicPr>
          <p:cNvPr id="5" name="Picture 2" descr="Knowledge Representation in Artificial intelligence">
            <a:hlinkClick r:id="rId3"/>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831" y="1258114"/>
            <a:ext cx="3532269" cy="29150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FD76A3-52E3-5D4B-8A13-C7AE42A94FEB}"/>
              </a:ext>
            </a:extLst>
          </p:cNvPr>
          <p:cNvSpPr txBox="1"/>
          <p:nvPr/>
        </p:nvSpPr>
        <p:spPr>
          <a:xfrm>
            <a:off x="1915225" y="4173165"/>
            <a:ext cx="1473480" cy="230832"/>
          </a:xfrm>
          <a:prstGeom prst="rect">
            <a:avLst/>
          </a:prstGeom>
          <a:noFill/>
        </p:spPr>
        <p:txBody>
          <a:bodyPr wrap="none" rtlCol="0">
            <a:spAutoFit/>
          </a:bodyPr>
          <a:lstStyle/>
          <a:p>
            <a:r>
              <a:rPr lang="en-TW" sz="900" dirty="0"/>
              <a:t>Image Source: </a:t>
            </a:r>
            <a:r>
              <a:rPr lang="en-TW" sz="900" dirty="0">
                <a:hlinkClick r:id="rId3"/>
              </a:rPr>
              <a:t>JavaPoint</a:t>
            </a:r>
            <a:endParaRPr lang="en-TW" sz="900" dirty="0"/>
          </a:p>
        </p:txBody>
      </p:sp>
    </p:spTree>
    <p:extLst>
      <p:ext uri="{BB962C8B-B14F-4D97-AF65-F5344CB8AC3E}">
        <p14:creationId xmlns:p14="http://schemas.microsoft.com/office/powerpoint/2010/main" val="3530813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extBox 1"/>
          <p:cNvSpPr txBox="1"/>
          <p:nvPr/>
        </p:nvSpPr>
        <p:spPr>
          <a:xfrm>
            <a:off x="625246" y="260359"/>
            <a:ext cx="789350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Modern Workflow of Human Actions</a:t>
            </a:r>
          </a:p>
        </p:txBody>
      </p:sp>
      <p:sp>
        <p:nvSpPr>
          <p:cNvPr id="6" name="TextBox 5">
            <a:extLst>
              <a:ext uri="{FF2B5EF4-FFF2-40B4-BE49-F238E27FC236}">
                <a16:creationId xmlns:a16="http://schemas.microsoft.com/office/drawing/2014/main" id="{7CFD76A3-52E3-5D4B-8A13-C7AE42A94FEB}"/>
              </a:ext>
            </a:extLst>
          </p:cNvPr>
          <p:cNvSpPr txBox="1"/>
          <p:nvPr/>
        </p:nvSpPr>
        <p:spPr>
          <a:xfrm>
            <a:off x="5945415" y="4812229"/>
            <a:ext cx="1428596" cy="230832"/>
          </a:xfrm>
          <a:prstGeom prst="rect">
            <a:avLst/>
          </a:prstGeom>
          <a:noFill/>
        </p:spPr>
        <p:txBody>
          <a:bodyPr wrap="none" rtlCol="0">
            <a:spAutoFit/>
          </a:bodyPr>
          <a:lstStyle/>
          <a:p>
            <a:r>
              <a:rPr lang="en-TW" sz="900" dirty="0"/>
              <a:t>Images from: </a:t>
            </a:r>
            <a:r>
              <a:rPr lang="en-TW" sz="900" dirty="0">
                <a:hlinkClick r:id="rId2"/>
              </a:rPr>
              <a:t>JavaPoint</a:t>
            </a:r>
            <a:endParaRPr lang="en-TW" sz="900" dirty="0"/>
          </a:p>
        </p:txBody>
      </p:sp>
      <p:pic>
        <p:nvPicPr>
          <p:cNvPr id="16386" name="Picture 2" descr="Knowledge Representation in Artificial intelligence">
            <a:hlinkClick r:id="rId2"/>
            <a:extLst>
              <a:ext uri="{FF2B5EF4-FFF2-40B4-BE49-F238E27FC236}">
                <a16:creationId xmlns:a16="http://schemas.microsoft.com/office/drawing/2014/main" id="{FB2138F2-46D4-A94C-9368-C90D8536C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4969" y="1752178"/>
            <a:ext cx="3343062" cy="20726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Knowledge Representation in Artificial intelligence">
            <a:hlinkClick r:id="rId2"/>
            <a:extLst>
              <a:ext uri="{FF2B5EF4-FFF2-40B4-BE49-F238E27FC236}">
                <a16:creationId xmlns:a16="http://schemas.microsoft.com/office/drawing/2014/main" id="{CC3E0788-C352-EB4C-A702-06B611ED2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2363" y="1740984"/>
            <a:ext cx="1109292" cy="915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1F434B2-E80D-A04F-ACE2-6820D9D49E2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345" y="1459719"/>
            <a:ext cx="4800020" cy="2700010"/>
          </a:xfrm>
          <a:prstGeom prst="rect">
            <a:avLst/>
          </a:prstGeom>
        </p:spPr>
      </p:pic>
      <p:sp>
        <p:nvSpPr>
          <p:cNvPr id="4" name="Right Arrow 3">
            <a:extLst>
              <a:ext uri="{FF2B5EF4-FFF2-40B4-BE49-F238E27FC236}">
                <a16:creationId xmlns:a16="http://schemas.microsoft.com/office/drawing/2014/main" id="{8BE0297B-DA6B-1E48-8491-96B2763291E3}"/>
              </a:ext>
            </a:extLst>
          </p:cNvPr>
          <p:cNvSpPr/>
          <p:nvPr/>
        </p:nvSpPr>
        <p:spPr>
          <a:xfrm>
            <a:off x="5031706" y="1930290"/>
            <a:ext cx="453263" cy="4147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2" name="Picture 11">
            <a:hlinkClick r:id="rId6"/>
            <a:extLst>
              <a:ext uri="{FF2B5EF4-FFF2-40B4-BE49-F238E27FC236}">
                <a16:creationId xmlns:a16="http://schemas.microsoft.com/office/drawing/2014/main" id="{2E175504-9275-DB44-9D9C-E3E6CAC21AE9}"/>
              </a:ext>
            </a:extLst>
          </p:cNvPr>
          <p:cNvPicPr>
            <a:picLocks noChangeAspect="1"/>
          </p:cNvPicPr>
          <p:nvPr/>
        </p:nvPicPr>
        <p:blipFill>
          <a:blip r:embed="rId7"/>
          <a:stretch>
            <a:fillRect/>
          </a:stretch>
        </p:blipFill>
        <p:spPr>
          <a:xfrm>
            <a:off x="1454688" y="3212108"/>
            <a:ext cx="2428929" cy="1715537"/>
          </a:xfrm>
          <a:prstGeom prst="rect">
            <a:avLst/>
          </a:prstGeom>
        </p:spPr>
      </p:pic>
      <p:sp>
        <p:nvSpPr>
          <p:cNvPr id="7" name="TextBox 6">
            <a:extLst>
              <a:ext uri="{FF2B5EF4-FFF2-40B4-BE49-F238E27FC236}">
                <a16:creationId xmlns:a16="http://schemas.microsoft.com/office/drawing/2014/main" id="{3142DE65-EE57-1445-99C9-0564D5B5B12C}"/>
              </a:ext>
            </a:extLst>
          </p:cNvPr>
          <p:cNvSpPr txBox="1"/>
          <p:nvPr/>
        </p:nvSpPr>
        <p:spPr>
          <a:xfrm>
            <a:off x="2133588" y="3212108"/>
            <a:ext cx="1071127" cy="307777"/>
          </a:xfrm>
          <a:prstGeom prst="rect">
            <a:avLst/>
          </a:prstGeom>
          <a:noFill/>
        </p:spPr>
        <p:txBody>
          <a:bodyPr wrap="none" rtlCol="0">
            <a:spAutoFit/>
          </a:bodyPr>
          <a:lstStyle/>
          <a:p>
            <a:r>
              <a:rPr lang="en-TW" dirty="0">
                <a:solidFill>
                  <a:srgbClr val="FF0000"/>
                </a:solidFill>
              </a:rPr>
              <a:t>Data Plane</a:t>
            </a:r>
          </a:p>
        </p:txBody>
      </p:sp>
      <p:sp>
        <p:nvSpPr>
          <p:cNvPr id="14" name="TextBox 13">
            <a:extLst>
              <a:ext uri="{FF2B5EF4-FFF2-40B4-BE49-F238E27FC236}">
                <a16:creationId xmlns:a16="http://schemas.microsoft.com/office/drawing/2014/main" id="{6E8B52BB-0309-634A-BF52-A777FDD5F799}"/>
              </a:ext>
            </a:extLst>
          </p:cNvPr>
          <p:cNvSpPr txBox="1"/>
          <p:nvPr/>
        </p:nvSpPr>
        <p:spPr>
          <a:xfrm>
            <a:off x="2165830" y="4814219"/>
            <a:ext cx="1269899" cy="307777"/>
          </a:xfrm>
          <a:prstGeom prst="rect">
            <a:avLst/>
          </a:prstGeom>
          <a:noFill/>
        </p:spPr>
        <p:txBody>
          <a:bodyPr wrap="none" rtlCol="0">
            <a:spAutoFit/>
          </a:bodyPr>
          <a:lstStyle/>
          <a:p>
            <a:r>
              <a:rPr lang="en-TW" dirty="0">
                <a:solidFill>
                  <a:srgbClr val="FF0000"/>
                </a:solidFill>
              </a:rPr>
              <a:t>Control Plane</a:t>
            </a:r>
          </a:p>
        </p:txBody>
      </p:sp>
      <p:sp>
        <p:nvSpPr>
          <p:cNvPr id="11" name="Bent-Up Arrow 10">
            <a:extLst>
              <a:ext uri="{FF2B5EF4-FFF2-40B4-BE49-F238E27FC236}">
                <a16:creationId xmlns:a16="http://schemas.microsoft.com/office/drawing/2014/main" id="{E1C8A103-77A9-A64A-9E59-4B1C2DBBCFD6}"/>
              </a:ext>
            </a:extLst>
          </p:cNvPr>
          <p:cNvSpPr/>
          <p:nvPr/>
        </p:nvSpPr>
        <p:spPr>
          <a:xfrm>
            <a:off x="4101285" y="3885354"/>
            <a:ext cx="2633841" cy="90497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pic>
        <p:nvPicPr>
          <p:cNvPr id="17" name="Picture 2" descr="Knowledge Representation in Artificial intelligence">
            <a:hlinkClick r:id="rId2"/>
            <a:extLst>
              <a:ext uri="{FF2B5EF4-FFF2-40B4-BE49-F238E27FC236}">
                <a16:creationId xmlns:a16="http://schemas.microsoft.com/office/drawing/2014/main" id="{3A62B53E-E493-A340-9B72-C94A3DC87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123" y="4389723"/>
            <a:ext cx="769793" cy="63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330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Category Theory is all about Composing Arrows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pic>
        <p:nvPicPr>
          <p:cNvPr id="2" name="Picture 1">
            <a:hlinkClick r:id="rId2"/>
            <a:extLst>
              <a:ext uri="{FF2B5EF4-FFF2-40B4-BE49-F238E27FC236}">
                <a16:creationId xmlns:a16="http://schemas.microsoft.com/office/drawing/2014/main" id="{FF2ED270-BAF2-CD46-8CFE-CD24903675C6}"/>
              </a:ext>
            </a:extLst>
          </p:cNvPr>
          <p:cNvPicPr>
            <a:picLocks noChangeAspect="1"/>
          </p:cNvPicPr>
          <p:nvPr/>
        </p:nvPicPr>
        <p:blipFill>
          <a:blip r:embed="rId3"/>
          <a:stretch>
            <a:fillRect/>
          </a:stretch>
        </p:blipFill>
        <p:spPr>
          <a:xfrm>
            <a:off x="1772239" y="1187284"/>
            <a:ext cx="5599522" cy="3643131"/>
          </a:xfrm>
          <a:prstGeom prst="rect">
            <a:avLst/>
          </a:prstGeom>
        </p:spPr>
      </p:pic>
    </p:spTree>
    <p:extLst>
      <p:ext uri="{BB962C8B-B14F-4D97-AF65-F5344CB8AC3E}">
        <p14:creationId xmlns:p14="http://schemas.microsoft.com/office/powerpoint/2010/main" val="1275500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739667" y="164347"/>
            <a:ext cx="51732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Functional Composition/</a:t>
            </a:r>
          </a:p>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rPr>
              <a:t>De-composition</a:t>
            </a:r>
            <a:endParaRPr kumimoji="0" lang="zh-CN" altLang="en-US" sz="36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cs typeface="Arial" charset="0"/>
              <a:sym typeface="Arial"/>
            </a:endParaRPr>
          </a:p>
        </p:txBody>
      </p:sp>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35268" y="4657746"/>
            <a:ext cx="1075745" cy="320595"/>
          </a:xfrm>
          <a:prstGeom prst="rect">
            <a:avLst/>
          </a:prstGeom>
        </p:spPr>
      </p:pic>
      <p:sp>
        <p:nvSpPr>
          <p:cNvPr id="41" name="40 Rectángulo redondeado"/>
          <p:cNvSpPr/>
          <p:nvPr/>
        </p:nvSpPr>
        <p:spPr bwMode="auto">
          <a:xfrm>
            <a:off x="820512"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42" name="41 CuadroTexto"/>
          <p:cNvSpPr txBox="1"/>
          <p:nvPr/>
        </p:nvSpPr>
        <p:spPr>
          <a:xfrm>
            <a:off x="2096911"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a:t>
            </a:r>
          </a:p>
        </p:txBody>
      </p:sp>
      <p:pic>
        <p:nvPicPr>
          <p:cNvPr id="53" name="5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498" y="2104439"/>
            <a:ext cx="839483" cy="546100"/>
          </a:xfrm>
          <a:prstGeom prst="rect">
            <a:avLst/>
          </a:prstGeom>
          <a:solidFill>
            <a:schemeClr val="lt1"/>
          </a:solidFill>
        </p:spPr>
      </p:pic>
      <p:pic>
        <p:nvPicPr>
          <p:cNvPr id="54" name="5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9949" y="3254475"/>
            <a:ext cx="723607" cy="723607"/>
          </a:xfrm>
          <a:prstGeom prst="rect">
            <a:avLst/>
          </a:prstGeom>
          <a:solidFill>
            <a:schemeClr val="lt1"/>
          </a:solidFill>
        </p:spPr>
      </p:pic>
      <p:pic>
        <p:nvPicPr>
          <p:cNvPr id="10" name="9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01715" y="3272828"/>
            <a:ext cx="1098600" cy="705964"/>
          </a:xfrm>
          <a:prstGeom prst="rect">
            <a:avLst/>
          </a:prstGeom>
          <a:solidFill>
            <a:schemeClr val="lt1"/>
          </a:solidFill>
        </p:spPr>
      </p:pic>
      <p:sp>
        <p:nvSpPr>
          <p:cNvPr id="55" name="54 CuadroTexto"/>
          <p:cNvSpPr txBox="1"/>
          <p:nvPr/>
        </p:nvSpPr>
        <p:spPr>
          <a:xfrm>
            <a:off x="1971950"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56" name="55 CuadroTexto"/>
          <p:cNvSpPr txBox="1"/>
          <p:nvPr/>
        </p:nvSpPr>
        <p:spPr>
          <a:xfrm>
            <a:off x="1149289"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57" name="56 CuadroTexto"/>
          <p:cNvSpPr txBox="1"/>
          <p:nvPr/>
        </p:nvSpPr>
        <p:spPr>
          <a:xfrm>
            <a:off x="2559645"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12" name="11 CuadroTexto"/>
          <p:cNvSpPr txBox="1"/>
          <p:nvPr/>
        </p:nvSpPr>
        <p:spPr>
          <a:xfrm>
            <a:off x="1665575" y="2611447"/>
            <a:ext cx="25680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a:t>
            </a:r>
          </a:p>
        </p:txBody>
      </p:sp>
      <p:sp>
        <p:nvSpPr>
          <p:cNvPr id="58" name="57 CuadroTexto"/>
          <p:cNvSpPr txBox="1"/>
          <p:nvPr/>
        </p:nvSpPr>
        <p:spPr>
          <a:xfrm>
            <a:off x="2798676" y="2545804"/>
            <a:ext cx="30008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a:t>
            </a:r>
          </a:p>
        </p:txBody>
      </p:sp>
      <p:sp>
        <p:nvSpPr>
          <p:cNvPr id="59" name="58 Rectángulo redondeado"/>
          <p:cNvSpPr/>
          <p:nvPr/>
        </p:nvSpPr>
        <p:spPr bwMode="auto">
          <a:xfrm>
            <a:off x="5338084" y="1670012"/>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endPar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0" name="59 CuadroTexto"/>
          <p:cNvSpPr txBox="1"/>
          <p:nvPr/>
        </p:nvSpPr>
        <p:spPr>
          <a:xfrm>
            <a:off x="6614483" y="1208346"/>
            <a:ext cx="812416" cy="461665"/>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2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C </a:t>
            </a:r>
            <a:r>
              <a:rPr kumimoji="0" lang="en-GB" sz="2400" b="0" i="0" u="none" strike="noStrike" kern="1200" cap="none" spc="0" normalizeH="0" baseline="32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p>
        </p:txBody>
      </p:sp>
      <p:pic>
        <p:nvPicPr>
          <p:cNvPr id="63" name="62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5070" y="2104439"/>
            <a:ext cx="839483" cy="546100"/>
          </a:xfrm>
          <a:prstGeom prst="rect">
            <a:avLst/>
          </a:prstGeom>
          <a:solidFill>
            <a:schemeClr val="lt1"/>
          </a:solidFill>
        </p:spPr>
      </p:pic>
      <p:pic>
        <p:nvPicPr>
          <p:cNvPr id="64" name="63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7521" y="3254475"/>
            <a:ext cx="723607" cy="723607"/>
          </a:xfrm>
          <a:prstGeom prst="rect">
            <a:avLst/>
          </a:prstGeom>
          <a:solidFill>
            <a:schemeClr val="lt1"/>
          </a:solidFill>
        </p:spPr>
      </p:pic>
      <p:pic>
        <p:nvPicPr>
          <p:cNvPr id="65" name="64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8714" y="3310536"/>
            <a:ext cx="1055337" cy="678163"/>
          </a:xfrm>
          <a:prstGeom prst="rect">
            <a:avLst/>
          </a:prstGeom>
          <a:solidFill>
            <a:schemeClr val="lt1"/>
          </a:solidFill>
        </p:spPr>
      </p:pic>
      <p:sp>
        <p:nvSpPr>
          <p:cNvPr id="66" name="65 CuadroTexto"/>
          <p:cNvSpPr txBox="1"/>
          <p:nvPr/>
        </p:nvSpPr>
        <p:spPr>
          <a:xfrm>
            <a:off x="6489522" y="180275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3D printing</a:t>
            </a:r>
          </a:p>
        </p:txBody>
      </p:sp>
      <p:sp>
        <p:nvSpPr>
          <p:cNvPr id="67" name="66 CuadroTexto"/>
          <p:cNvSpPr txBox="1"/>
          <p:nvPr/>
        </p:nvSpPr>
        <p:spPr>
          <a:xfrm>
            <a:off x="5666861" y="3039532"/>
            <a:ext cx="878767"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2D printing</a:t>
            </a:r>
          </a:p>
        </p:txBody>
      </p:sp>
      <p:sp>
        <p:nvSpPr>
          <p:cNvPr id="68" name="67 CuadroTexto"/>
          <p:cNvSpPr txBox="1"/>
          <p:nvPr/>
        </p:nvSpPr>
        <p:spPr>
          <a:xfrm>
            <a:off x="7077217" y="3048926"/>
            <a:ext cx="1040670" cy="261610"/>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1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1D movement</a:t>
            </a:r>
            <a:endParaRPr kumimoji="0" lang="en-GB" sz="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69" name="68 CuadroTexto"/>
          <p:cNvSpPr txBox="1"/>
          <p:nvPr/>
        </p:nvSpPr>
        <p:spPr>
          <a:xfrm>
            <a:off x="6074287" y="2622333"/>
            <a:ext cx="421910"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71" name="70 Conector recto de flecha"/>
          <p:cNvCxnSpPr>
            <a:endCxn id="59" idx="1"/>
          </p:cNvCxnSpPr>
          <p:nvPr/>
        </p:nvCxnSpPr>
        <p:spPr bwMode="auto">
          <a:xfrm>
            <a:off x="3846288" y="2841634"/>
            <a:ext cx="1491796" cy="0"/>
          </a:xfrm>
          <a:prstGeom prst="straightConnector1">
            <a:avLst/>
          </a:prstGeom>
          <a:solidFill>
            <a:schemeClr val="accent1"/>
          </a:solidFill>
          <a:ln w="381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26268" y="2496650"/>
            <a:ext cx="506870" cy="307777"/>
          </a:xfrm>
          <a:prstGeom prst="rect">
            <a:avLst/>
          </a:prstGeom>
          <a:solidFill>
            <a:schemeClr val="lt1"/>
          </a:solidFill>
        </p:spPr>
        <p:txBody>
          <a:bodyPr wrap="none">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 </a:t>
            </a:r>
            <a:r>
              <a:rPr kumimoji="0" lang="en-GB" sz="14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op</a:t>
            </a:r>
            <a:r>
              <a:rPr kumimoji="0" lang="en-GB" sz="14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 </a:t>
            </a:r>
          </a:p>
        </p:txBody>
      </p:sp>
      <p:sp>
        <p:nvSpPr>
          <p:cNvPr id="19" name="18 Rectángulo"/>
          <p:cNvSpPr/>
          <p:nvPr/>
        </p:nvSpPr>
        <p:spPr>
          <a:xfrm>
            <a:off x="3951754" y="2946775"/>
            <a:ext cx="1247457" cy="246221"/>
          </a:xfrm>
          <a:prstGeom prst="rect">
            <a:avLst/>
          </a:prstGeom>
          <a:solidFill>
            <a:schemeClr val="lt1"/>
          </a:solidFill>
        </p:spPr>
        <p:txBody>
          <a:bodyPr wrap="none">
            <a:spAutoFit/>
          </a:bodyPr>
          <a:lstStyle/>
          <a:p>
            <a:pPr marL="0" marR="0" lvl="0" indent="0" algn="ctr" defTabSz="685766" rtl="0" eaLnBrk="1" fontAlgn="auto" latinLnBrk="0" hangingPunct="1">
              <a:lnSpc>
                <a:spcPct val="100000"/>
              </a:lnSpc>
              <a:spcBef>
                <a:spcPts val="0"/>
              </a:spcBef>
              <a:spcAft>
                <a:spcPts val="0"/>
              </a:spcAft>
              <a:buClrTx/>
              <a:buSzTx/>
              <a:buFont typeface="Arial"/>
              <a:buNone/>
              <a:tabLst/>
              <a:defRPr/>
            </a:pP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(Opposite </a:t>
            </a:r>
            <a:r>
              <a:rPr kumimoji="0" lang="en-GB" sz="1000" b="0" i="0" u="none" strike="noStrike" kern="1200" cap="none" spc="0" normalizeH="0" baseline="0" noProof="0" err="1">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Functor</a:t>
            </a:r>
            <a:r>
              <a:rPr kumimoji="0" lang="en-GB" sz="100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rPr>
              <a:t>)</a:t>
            </a:r>
            <a:endParaRPr kumimoji="0" lang="en-GB" sz="1050" b="0" i="0" u="none" strike="noStrike" kern="1200" cap="none" spc="0" normalizeH="0" baseline="0" noProof="0">
              <a:ln>
                <a:noFill/>
              </a:ln>
              <a:solidFill>
                <a:schemeClr val="tx1"/>
              </a:solidFill>
              <a:effectLst/>
              <a:uLnTx/>
              <a:uFillTx/>
              <a:latin typeface="STXinwei" panose="02010800040101010101" pitchFamily="2" charset="-122"/>
              <a:ea typeface="STXinwei" panose="02010800040101010101" pitchFamily="2" charset="-122"/>
              <a:cs typeface="Arial" charset="0"/>
              <a:sym typeface="Arial"/>
            </a:endParaRPr>
          </a:p>
        </p:txBody>
      </p:sp>
      <p:sp>
        <p:nvSpPr>
          <p:cNvPr id="73" name="72 CuadroTexto"/>
          <p:cNvSpPr txBox="1"/>
          <p:nvPr/>
        </p:nvSpPr>
        <p:spPr>
          <a:xfrm>
            <a:off x="7367945" y="2606628"/>
            <a:ext cx="465192" cy="369332"/>
          </a:xfrm>
          <a:prstGeom prst="rect">
            <a:avLst/>
          </a:prstGeom>
          <a:solidFill>
            <a:schemeClr val="lt1"/>
          </a:solidFill>
        </p:spPr>
        <p:txBody>
          <a:bodyPr wrap="none" rtlCol="0">
            <a:spAutoFit/>
          </a:bodyPr>
          <a:lstStyle/>
          <a:p>
            <a:pPr marL="0" marR="0" lvl="0" indent="0" algn="l" defTabSz="685766" rtl="0" eaLnBrk="1" fontAlgn="auto" latinLnBrk="0" hangingPunct="1">
              <a:lnSpc>
                <a:spcPct val="100000"/>
              </a:lnSpc>
              <a:spcBef>
                <a:spcPts val="0"/>
              </a:spcBef>
              <a:spcAft>
                <a:spcPts val="0"/>
              </a:spcAft>
              <a:buClrTx/>
              <a:buSzTx/>
              <a:buFont typeface="Arial"/>
              <a:buNone/>
              <a:tabLst/>
              <a:defRPr/>
            </a:pPr>
            <a:r>
              <a:rPr kumimoji="0" lang="en-GB" sz="18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g </a:t>
            </a:r>
            <a:r>
              <a:rPr kumimoji="0" lang="en-GB" sz="1800" b="0" i="0" u="none" strike="noStrike" kern="1200" cap="none" spc="0" normalizeH="0" baseline="3000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-1</a:t>
            </a:r>
          </a:p>
        </p:txBody>
      </p:sp>
      <p:cxnSp>
        <p:nvCxnSpPr>
          <p:cNvPr id="29" name="28 Conector recto"/>
          <p:cNvCxnSpPr/>
          <p:nvPr/>
        </p:nvCxnSpPr>
        <p:spPr bwMode="auto">
          <a:xfrm flipV="1">
            <a:off x="1636488" y="2650539"/>
            <a:ext cx="430592" cy="3694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1" name="60 Conector recto"/>
          <p:cNvCxnSpPr/>
          <p:nvPr/>
        </p:nvCxnSpPr>
        <p:spPr bwMode="auto">
          <a:xfrm flipV="1">
            <a:off x="6154060" y="2650539"/>
            <a:ext cx="430592" cy="369490"/>
          </a:xfrm>
          <a:prstGeom prst="line">
            <a:avLst/>
          </a:pr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204553" y="2663239"/>
            <a:ext cx="326784" cy="356790"/>
          </a:xfrm>
          <a:prstGeom prst="line">
            <a:avLst/>
          </a:prstGeom>
          <a:solidFill>
            <a:schemeClr val="accent1"/>
          </a:solidFill>
          <a:ln w="9525" cap="flat" cmpd="sng" algn="ctr">
            <a:solidFill>
              <a:srgbClr val="002060"/>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86981" y="2663239"/>
            <a:ext cx="326784" cy="35679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14299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“unique”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3755791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All concepts (ideas) are Kan Extensions</a:t>
            </a:r>
            <a:br>
              <a:rPr lang="en-TW" dirty="0"/>
            </a:br>
            <a:r>
              <a:rPr lang="en-TW" dirty="0"/>
              <a:t>					-Saunder Mac Lane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3" name="Picture 2">
            <a:hlinkClick r:id="rId2"/>
            <a:extLst>
              <a:ext uri="{FF2B5EF4-FFF2-40B4-BE49-F238E27FC236}">
                <a16:creationId xmlns:a16="http://schemas.microsoft.com/office/drawing/2014/main" id="{A9E9CF5F-2852-3E41-9F52-7885D4EA55AA}"/>
              </a:ext>
            </a:extLst>
          </p:cNvPr>
          <p:cNvPicPr>
            <a:picLocks noChangeAspect="1"/>
          </p:cNvPicPr>
          <p:nvPr/>
        </p:nvPicPr>
        <p:blipFill>
          <a:blip r:embed="rId3"/>
          <a:stretch>
            <a:fillRect/>
          </a:stretch>
        </p:blipFill>
        <p:spPr>
          <a:xfrm>
            <a:off x="342898" y="1583703"/>
            <a:ext cx="4129384" cy="2686638"/>
          </a:xfrm>
          <a:prstGeom prst="rect">
            <a:avLst/>
          </a:prstGeom>
        </p:spPr>
      </p:pic>
      <p:pic>
        <p:nvPicPr>
          <p:cNvPr id="5" name="Picture 4">
            <a:hlinkClick r:id="rId4"/>
            <a:extLst>
              <a:ext uri="{FF2B5EF4-FFF2-40B4-BE49-F238E27FC236}">
                <a16:creationId xmlns:a16="http://schemas.microsoft.com/office/drawing/2014/main" id="{AD57723A-8C5A-4543-B870-56566EB45B59}"/>
              </a:ext>
            </a:extLst>
          </p:cNvPr>
          <p:cNvPicPr>
            <a:picLocks noChangeAspect="1"/>
          </p:cNvPicPr>
          <p:nvPr/>
        </p:nvPicPr>
        <p:blipFill>
          <a:blip r:embed="rId5"/>
          <a:stretch>
            <a:fillRect/>
          </a:stretch>
        </p:blipFill>
        <p:spPr>
          <a:xfrm>
            <a:off x="4572000" y="1583703"/>
            <a:ext cx="4129384" cy="2686638"/>
          </a:xfrm>
          <a:prstGeom prst="rect">
            <a:avLst/>
          </a:prstGeom>
        </p:spPr>
      </p:pic>
      <p:sp>
        <p:nvSpPr>
          <p:cNvPr id="6" name="TextBox 5">
            <a:extLst>
              <a:ext uri="{FF2B5EF4-FFF2-40B4-BE49-F238E27FC236}">
                <a16:creationId xmlns:a16="http://schemas.microsoft.com/office/drawing/2014/main" id="{F37F2AF8-4138-3B44-9119-4A7FC1BDDEC3}"/>
              </a:ext>
            </a:extLst>
          </p:cNvPr>
          <p:cNvSpPr txBox="1"/>
          <p:nvPr/>
        </p:nvSpPr>
        <p:spPr>
          <a:xfrm>
            <a:off x="1990203" y="4544345"/>
            <a:ext cx="5163593" cy="307777"/>
          </a:xfrm>
          <a:prstGeom prst="rect">
            <a:avLst/>
          </a:prstGeom>
          <a:noFill/>
        </p:spPr>
        <p:txBody>
          <a:bodyPr wrap="none" rtlCol="0">
            <a:spAutoFit/>
          </a:bodyPr>
          <a:lstStyle/>
          <a:p>
            <a:pPr algn="ctr"/>
            <a:r>
              <a:rPr lang="en-US" dirty="0">
                <a:hlinkClick r:id="rId6"/>
              </a:rPr>
              <a:t>https://github.com/ncreep/category-theory-as-a-tool-for-thought</a:t>
            </a:r>
            <a:endParaRPr lang="en-TW" dirty="0"/>
          </a:p>
        </p:txBody>
      </p:sp>
    </p:spTree>
    <p:extLst>
      <p:ext uri="{BB962C8B-B14F-4D97-AF65-F5344CB8AC3E}">
        <p14:creationId xmlns:p14="http://schemas.microsoft.com/office/powerpoint/2010/main" val="247287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ALL Concepts can be represented using Kan Extension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111" y="1480007"/>
            <a:ext cx="3934896" cy="2300841"/>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360111" y="4053526"/>
            <a:ext cx="3934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chemeClr val="tx1"/>
                </a:solidFill>
                <a:effectLst/>
                <a:uLnTx/>
                <a:uFillTx/>
                <a:latin typeface="Arial"/>
                <a:cs typeface="Arial"/>
                <a:sym typeface="Arial"/>
              </a:rPr>
              <a:t>Kan Extension: A highly </a:t>
            </a:r>
            <a:r>
              <a:rPr lang="en-US" dirty="0">
                <a:solidFill>
                  <a:schemeClr val="tx1"/>
                </a:solidFill>
              </a:rPr>
              <a:t>rigorous </a:t>
            </a:r>
            <a:r>
              <a:rPr kumimoji="0" lang="en-US" sz="1400" b="0" i="0" u="none" strike="noStrike" kern="0" cap="none" spc="0" normalizeH="0" baseline="0" noProof="0" dirty="0">
                <a:ln>
                  <a:noFill/>
                </a:ln>
                <a:solidFill>
                  <a:schemeClr val="tx1"/>
                </a:solidFill>
                <a:effectLst/>
                <a:uLnTx/>
                <a:uFillTx/>
                <a:latin typeface="Arial"/>
                <a:cs typeface="Arial"/>
                <a:sym typeface="Arial"/>
              </a:rPr>
              <a:t>mathematical construct for </a:t>
            </a:r>
            <a:r>
              <a:rPr kumimoji="0" lang="en-TW" sz="1400" b="0" i="0" u="none" strike="noStrike" kern="0" cap="none" spc="0" normalizeH="0" baseline="0" noProof="0" dirty="0">
                <a:ln>
                  <a:noFill/>
                </a:ln>
                <a:solidFill>
                  <a:schemeClr val="tx1"/>
                </a:solidFill>
                <a:effectLst/>
                <a:uLnTx/>
                <a:uFillTx/>
                <a:latin typeface="Arial"/>
                <a:cs typeface="Arial"/>
                <a:sym typeface="Arial"/>
              </a:rPr>
              <a:t>managing abstractions.</a:t>
            </a:r>
          </a:p>
        </p:txBody>
      </p:sp>
      <p:pic>
        <p:nvPicPr>
          <p:cNvPr id="5" name="Picture 2" descr="Kuhn Cycle">
            <a:extLst>
              <a:ext uri="{FF2B5EF4-FFF2-40B4-BE49-F238E27FC236}">
                <a16:creationId xmlns:a16="http://schemas.microsoft.com/office/drawing/2014/main" id="{EFE81C97-421B-6344-B431-784D2D99891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53073" y="1429179"/>
            <a:ext cx="2282688" cy="222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8601D1-FC58-034E-B052-9308E4406C36}"/>
              </a:ext>
            </a:extLst>
          </p:cNvPr>
          <p:cNvSpPr txBox="1"/>
          <p:nvPr/>
        </p:nvSpPr>
        <p:spPr>
          <a:xfrm>
            <a:off x="4848995" y="4053526"/>
            <a:ext cx="39348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chemeClr val="tx1"/>
                </a:solidFill>
                <a:effectLst/>
                <a:uLnTx/>
                <a:uFillTx/>
                <a:latin typeface="Arial"/>
                <a:cs typeface="Arial"/>
                <a:sym typeface="Arial"/>
              </a:rPr>
              <a:t>Khun</a:t>
            </a:r>
            <a:r>
              <a:rPr kumimoji="0" lang="en-US" sz="1400" b="0" i="0" u="none" strike="noStrike" kern="0" cap="none" spc="0" normalizeH="0" baseline="0" noProof="0" dirty="0">
                <a:ln>
                  <a:noFill/>
                </a:ln>
                <a:solidFill>
                  <a:schemeClr val="tx1"/>
                </a:solidFill>
                <a:effectLst/>
                <a:uLnTx/>
                <a:uFillTx/>
                <a:latin typeface="Arial"/>
                <a:cs typeface="Arial"/>
                <a:sym typeface="Arial"/>
              </a:rPr>
              <a:t> Cycle: A generic model for managing scientific advancement/evolution</a:t>
            </a:r>
            <a:r>
              <a:rPr kumimoji="0" lang="en-TW" sz="1400" b="0" i="0" u="none" strike="noStrike" kern="0" cap="none" spc="0" normalizeH="0" baseline="0" noProof="0" dirty="0">
                <a:ln>
                  <a:noFill/>
                </a:ln>
                <a:solidFill>
                  <a:schemeClr val="tx1"/>
                </a:solidFill>
                <a:effectLst/>
                <a:uLnTx/>
                <a:uFillTx/>
                <a:latin typeface="Arial"/>
                <a:cs typeface="Arial"/>
                <a:sym typeface="Arial"/>
              </a:rPr>
              <a:t> based on Namespace Management.</a:t>
            </a:r>
          </a:p>
        </p:txBody>
      </p:sp>
    </p:spTree>
    <p:extLst>
      <p:ext uri="{BB962C8B-B14F-4D97-AF65-F5344CB8AC3E}">
        <p14:creationId xmlns:p14="http://schemas.microsoft.com/office/powerpoint/2010/main" val="2239249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err="1">
                <a:solidFill>
                  <a:schemeClr val="tx1"/>
                </a:solidFill>
                <a:latin typeface="黑体" panose="02010609060101010101" pitchFamily="49" charset="-122"/>
                <a:ea typeface="黑体" panose="02010609060101010101" pitchFamily="49" charset="-122"/>
              </a:rPr>
              <a:t>Abundent</a:t>
            </a:r>
            <a:r>
              <a:rPr lang="en-US" altLang="zh-CN" dirty="0">
                <a:solidFill>
                  <a:schemeClr val="tx1"/>
                </a:solidFill>
                <a:latin typeface="黑体" panose="02010609060101010101" pitchFamily="49" charset="-122"/>
                <a:ea typeface="黑体" panose="02010609060101010101" pitchFamily="49" charset="-122"/>
              </a:rPr>
              <a:t> Data Sources Available</a:t>
            </a:r>
            <a:endParaRPr lang="zh-CN" altLang="en-US" dirty="0">
              <a:solidFill>
                <a:schemeClr val="tx1"/>
              </a:solidFill>
              <a:latin typeface="黑体" panose="02010609060101010101" pitchFamily="49" charset="-122"/>
              <a:ea typeface="黑体" panose="02010609060101010101" pitchFamily="49" charset="-122"/>
            </a:endParaRPr>
          </a:p>
        </p:txBody>
      </p:sp>
      <p:sp>
        <p:nvSpPr>
          <p:cNvPr id="5" name="TextBox 4"/>
          <p:cNvSpPr txBox="1"/>
          <p:nvPr/>
        </p:nvSpPr>
        <p:spPr>
          <a:xfrm>
            <a:off x="5417203" y="4483823"/>
            <a:ext cx="2339102" cy="253916"/>
          </a:xfrm>
          <a:prstGeom prst="rect">
            <a:avLst/>
          </a:prstGeom>
          <a:solidFill>
            <a:schemeClr val="bg1"/>
          </a:solidFill>
          <a:ln>
            <a:noFill/>
          </a:ln>
        </p:spPr>
        <p:txBody>
          <a:bodyPr wrap="none" rtlCol="0">
            <a:spAutoFit/>
          </a:bodyPr>
          <a:lstStyle/>
          <a:p>
            <a:pPr lvl="0"/>
            <a:r>
              <a:rPr lang="en-US" sz="1050" dirty="0">
                <a:solidFill>
                  <a:srgbClr val="0070C0"/>
                </a:solidFill>
                <a:hlinkClick r:id="rId2"/>
              </a:rPr>
              <a:t>https://</a:t>
            </a:r>
            <a:r>
              <a:rPr lang="en-US" sz="1050" dirty="0" err="1">
                <a:solidFill>
                  <a:srgbClr val="0070C0"/>
                </a:solidFill>
                <a:hlinkClick r:id="rId2"/>
              </a:rPr>
              <a:t>youtu.be</a:t>
            </a:r>
            <a:r>
              <a:rPr lang="en-US" sz="1050" dirty="0">
                <a:solidFill>
                  <a:srgbClr val="0070C0"/>
                </a:solidFill>
                <a:hlinkClick r:id="rId2"/>
              </a:rPr>
              <a:t>/EPs6BhLav94?t=32</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1B54DBE-1898-4148-95C1-ACB0FF40F91E}"/>
              </a:ext>
            </a:extLst>
          </p:cNvPr>
          <p:cNvPicPr>
            <a:picLocks noChangeAspect="1"/>
          </p:cNvPicPr>
          <p:nvPr/>
        </p:nvPicPr>
        <p:blipFill>
          <a:blip r:embed="rId3"/>
          <a:stretch>
            <a:fillRect/>
          </a:stretch>
        </p:blipFill>
        <p:spPr>
          <a:xfrm>
            <a:off x="5215904" y="2220400"/>
            <a:ext cx="3672508" cy="2100107"/>
          </a:xfrm>
          <a:prstGeom prst="rect">
            <a:avLst/>
          </a:prstGeom>
        </p:spPr>
      </p:pic>
      <p:pic>
        <p:nvPicPr>
          <p:cNvPr id="6" name="Picture 5">
            <a:hlinkClick r:id="rId4"/>
            <a:extLst>
              <a:ext uri="{FF2B5EF4-FFF2-40B4-BE49-F238E27FC236}">
                <a16:creationId xmlns:a16="http://schemas.microsoft.com/office/drawing/2014/main" id="{2CFD441D-674D-A345-965F-253B86DC33E2}"/>
              </a:ext>
            </a:extLst>
          </p:cNvPr>
          <p:cNvPicPr>
            <a:picLocks noChangeAspect="1"/>
          </p:cNvPicPr>
          <p:nvPr/>
        </p:nvPicPr>
        <p:blipFill>
          <a:blip r:embed="rId5"/>
          <a:stretch>
            <a:fillRect/>
          </a:stretch>
        </p:blipFill>
        <p:spPr>
          <a:xfrm>
            <a:off x="340532" y="2453954"/>
            <a:ext cx="3672508" cy="2100107"/>
          </a:xfrm>
          <a:prstGeom prst="rect">
            <a:avLst/>
          </a:prstGeom>
        </p:spPr>
      </p:pic>
      <p:sp>
        <p:nvSpPr>
          <p:cNvPr id="8" name="TextBox 7">
            <a:extLst>
              <a:ext uri="{FF2B5EF4-FFF2-40B4-BE49-F238E27FC236}">
                <a16:creationId xmlns:a16="http://schemas.microsoft.com/office/drawing/2014/main" id="{848E2D02-98B8-5D42-AE10-7FFBA4EDA5B5}"/>
              </a:ext>
            </a:extLst>
          </p:cNvPr>
          <p:cNvSpPr txBox="1"/>
          <p:nvPr/>
        </p:nvSpPr>
        <p:spPr>
          <a:xfrm>
            <a:off x="1052921" y="4427103"/>
            <a:ext cx="2247731" cy="253916"/>
          </a:xfrm>
          <a:prstGeom prst="rect">
            <a:avLst/>
          </a:prstGeom>
          <a:solidFill>
            <a:schemeClr val="bg1"/>
          </a:solidFill>
          <a:ln>
            <a:noFill/>
          </a:ln>
        </p:spPr>
        <p:txBody>
          <a:bodyPr wrap="none" rtlCol="0">
            <a:spAutoFit/>
          </a:bodyPr>
          <a:lstStyle/>
          <a:p>
            <a:pPr lvl="0"/>
            <a:r>
              <a:rPr lang="en-US" sz="1050" dirty="0">
                <a:solidFill>
                  <a:srgbClr val="0070C0"/>
                </a:solidFill>
                <a:hlinkClick r:id="rId4"/>
              </a:rPr>
              <a:t>https://</a:t>
            </a:r>
            <a:r>
              <a:rPr lang="en-US" sz="1050" dirty="0" err="1">
                <a:solidFill>
                  <a:srgbClr val="0070C0"/>
                </a:solidFill>
                <a:hlinkClick r:id="rId4"/>
              </a:rPr>
              <a:t>youtu.be</a:t>
            </a:r>
            <a:r>
              <a:rPr lang="en-US" sz="1050" dirty="0">
                <a:solidFill>
                  <a:srgbClr val="0070C0"/>
                </a:solidFill>
                <a:hlinkClick r:id="rId4"/>
              </a:rPr>
              <a:t>/r0lsyTaAuJE?t=16</a:t>
            </a:r>
            <a:endParaRPr kumimoji="0" lang="en-US" sz="1050" b="0" i="0" u="none" strike="noStrike" kern="0" cap="none" spc="0" normalizeH="0" baseline="0" noProof="0" dirty="0">
              <a:ln>
                <a:noFill/>
              </a:ln>
              <a:solidFill>
                <a:srgbClr val="0070C0"/>
              </a:solidFill>
              <a:effectLst/>
              <a:uLnTx/>
              <a:uFillTx/>
              <a:latin typeface="Arial"/>
              <a:cs typeface="Arial"/>
              <a:sym typeface="Arial"/>
            </a:endParaRPr>
          </a:p>
        </p:txBody>
      </p:sp>
      <p:pic>
        <p:nvPicPr>
          <p:cNvPr id="7" name="Picture 6">
            <a:hlinkClick r:id="rId6"/>
            <a:extLst>
              <a:ext uri="{FF2B5EF4-FFF2-40B4-BE49-F238E27FC236}">
                <a16:creationId xmlns:a16="http://schemas.microsoft.com/office/drawing/2014/main" id="{4484DACF-B441-8141-838A-E757C5496DB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6436" y="1218300"/>
            <a:ext cx="3551127" cy="2471308"/>
          </a:xfrm>
          <a:prstGeom prst="rect">
            <a:avLst/>
          </a:prstGeom>
        </p:spPr>
      </p:pic>
    </p:spTree>
    <p:extLst>
      <p:ext uri="{BB962C8B-B14F-4D97-AF65-F5344CB8AC3E}">
        <p14:creationId xmlns:p14="http://schemas.microsoft.com/office/powerpoint/2010/main" val="2879485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206" y="174188"/>
            <a:ext cx="8573180"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Kuhn’s Cycle and Namespace Management</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80227" y="4659199"/>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rPr>
              <a:t>www.thwink.org</a:t>
            </a:r>
            <a:r>
              <a:rPr kumimoji="0" lang="en-US" sz="788" b="0" i="0" u="none" strike="noStrike" kern="0" cap="none" spc="0" normalizeH="0" baseline="0" noProof="0" dirty="0">
                <a:ln>
                  <a:noFill/>
                </a:ln>
                <a:solidFill>
                  <a:schemeClr val="tx1"/>
                </a:solidFill>
                <a:effectLst/>
                <a:uLnTx/>
                <a:uFillTx/>
                <a:latin typeface="Arial"/>
                <a:cs typeface="Arial"/>
                <a:sym typeface="Arial"/>
              </a:rPr>
              <a:t>/sustain/glossary/</a:t>
            </a:r>
            <a:r>
              <a:rPr kumimoji="0" lang="en-US" sz="788" b="0" i="0" u="none" strike="noStrike" kern="0" cap="none" spc="0" normalizeH="0" baseline="0" noProof="0" dirty="0" err="1">
                <a:ln>
                  <a:noFill/>
                </a:ln>
                <a:solidFill>
                  <a:schemeClr val="tx1"/>
                </a:solidFill>
                <a:effectLst/>
                <a:uLnTx/>
                <a:uFillTx/>
                <a:latin typeface="Arial"/>
                <a:cs typeface="Arial"/>
                <a:sym typeface="Arial"/>
              </a:rPr>
              <a:t>KuhnCycle.htm</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5206" y="1262410"/>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3"/>
            <a:extLst>
              <a:ext uri="{FF2B5EF4-FFF2-40B4-BE49-F238E27FC236}">
                <a16:creationId xmlns:a16="http://schemas.microsoft.com/office/drawing/2014/main" id="{93C09C52-561D-EE47-8BA5-4FF60FFE7213}"/>
              </a:ext>
            </a:extLst>
          </p:cNvPr>
          <p:cNvPicPr>
            <a:picLocks noChangeAspect="1"/>
          </p:cNvPicPr>
          <p:nvPr/>
        </p:nvPicPr>
        <p:blipFill>
          <a:blip r:embed="rId4"/>
          <a:stretch>
            <a:fillRect/>
          </a:stretch>
        </p:blipFill>
        <p:spPr>
          <a:xfrm>
            <a:off x="4070371" y="1602558"/>
            <a:ext cx="4653079" cy="2931521"/>
          </a:xfrm>
          <a:prstGeom prst="rect">
            <a:avLst/>
          </a:prstGeom>
        </p:spPr>
      </p:pic>
      <p:sp>
        <p:nvSpPr>
          <p:cNvPr id="3" name="TextBox 2">
            <a:extLst>
              <a:ext uri="{FF2B5EF4-FFF2-40B4-BE49-F238E27FC236}">
                <a16:creationId xmlns:a16="http://schemas.microsoft.com/office/drawing/2014/main" id="{28BD123E-DAD5-5342-82A2-59080A43508D}"/>
              </a:ext>
            </a:extLst>
          </p:cNvPr>
          <p:cNvSpPr txBox="1"/>
          <p:nvPr/>
        </p:nvSpPr>
        <p:spPr>
          <a:xfrm>
            <a:off x="4135715" y="808087"/>
            <a:ext cx="4522392" cy="584775"/>
          </a:xfrm>
          <a:prstGeom prst="rect">
            <a:avLst/>
          </a:prstGeom>
          <a:noFill/>
        </p:spPr>
        <p:txBody>
          <a:bodyPr wrap="none" rtlCol="0">
            <a:spAutoFit/>
          </a:bodyPr>
          <a:lstStyle/>
          <a:p>
            <a:pPr algn="ctr"/>
            <a:r>
              <a:rPr lang="en-TW" sz="1800" b="1" dirty="0">
                <a:solidFill>
                  <a:srgbClr val="FF0000"/>
                </a:solidFill>
              </a:rPr>
              <a:t>System Alert:</a:t>
            </a:r>
          </a:p>
          <a:p>
            <a:pPr algn="ctr"/>
            <a:r>
              <a:rPr lang="en-TW" dirty="0"/>
              <a:t>Mathematicians keeps inventing different Namespaces</a:t>
            </a:r>
          </a:p>
        </p:txBody>
      </p:sp>
    </p:spTree>
    <p:extLst>
      <p:ext uri="{BB962C8B-B14F-4D97-AF65-F5344CB8AC3E}">
        <p14:creationId xmlns:p14="http://schemas.microsoft.com/office/powerpoint/2010/main" val="2785523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46540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Homotopy?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5182829" cy="307777"/>
          </a:xfrm>
          <a:prstGeom prst="rect">
            <a:avLst/>
          </a:prstGeom>
          <a:noFill/>
        </p:spPr>
        <p:txBody>
          <a:bodyPr wrap="none" rtlCol="0">
            <a:spAutoFit/>
          </a:bodyPr>
          <a:lstStyle/>
          <a:p>
            <a:r>
              <a:rPr lang="en-TW" dirty="0"/>
              <a:t>Image and Text Source: </a:t>
            </a:r>
            <a:r>
              <a:rPr lang="en-US" dirty="0">
                <a:hlinkClick r:id="rId3"/>
              </a:rPr>
              <a:t>https://</a:t>
            </a:r>
            <a:r>
              <a:rPr lang="en-US" dirty="0" err="1">
                <a:hlinkClick r:id="rId3"/>
              </a:rPr>
              <a:t>en.wikipedia.org</a:t>
            </a:r>
            <a:r>
              <a:rPr lang="en-US" dirty="0">
                <a:hlinkClick r:id="rId3"/>
              </a:rPr>
              <a:t>/wiki/</a:t>
            </a:r>
            <a:r>
              <a:rPr lang="en-US" dirty="0" err="1">
                <a:hlinkClick r:id="rId3"/>
              </a:rPr>
              <a:t>Homotopy</a:t>
            </a:r>
            <a:endParaRPr lang="en-TW" dirty="0"/>
          </a:p>
        </p:txBody>
      </p:sp>
      <p:pic>
        <p:nvPicPr>
          <p:cNvPr id="3074" name="Picture 2">
            <a:hlinkClick r:id="rId4"/>
            <a:extLst>
              <a:ext uri="{FF2B5EF4-FFF2-40B4-BE49-F238E27FC236}">
                <a16:creationId xmlns:a16="http://schemas.microsoft.com/office/drawing/2014/main" id="{47F774B5-BD0F-2E4D-BC3D-9E2D8568F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00" y="1549400"/>
            <a:ext cx="2794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A5CB61B-129F-E444-A696-404C56469BB9}"/>
              </a:ext>
            </a:extLst>
          </p:cNvPr>
          <p:cNvSpPr txBox="1"/>
          <p:nvPr/>
        </p:nvSpPr>
        <p:spPr>
          <a:xfrm>
            <a:off x="2682911" y="3756443"/>
            <a:ext cx="3949002" cy="738664"/>
          </a:xfrm>
          <a:prstGeom prst="rect">
            <a:avLst/>
          </a:prstGeom>
          <a:noFill/>
        </p:spPr>
        <p:txBody>
          <a:bodyPr wrap="square" rtlCol="0">
            <a:spAutoFit/>
          </a:bodyPr>
          <a:lstStyle/>
          <a:p>
            <a:r>
              <a:rPr lang="en-US" dirty="0"/>
              <a:t>The two dashed </a:t>
            </a:r>
            <a:r>
              <a:rPr lang="en-US" dirty="0">
                <a:hlinkClick r:id="rId6"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spTree>
    <p:extLst>
      <p:ext uri="{BB962C8B-B14F-4D97-AF65-F5344CB8AC3E}">
        <p14:creationId xmlns:p14="http://schemas.microsoft.com/office/powerpoint/2010/main" val="125377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06509" y="1869919"/>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t>
            </a:r>
            <a:r>
              <a:rPr lang="en-US" sz="1400" dirty="0">
                <a:solidFill>
                  <a:schemeClr val="bg1"/>
                </a:solidFill>
              </a:rPr>
              <a:t>Linked namespaces can be rendered on mobile devices in modern browsers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a:t>
            </a:r>
            <a:r>
              <a:rPr lang="en-US" sz="1400" dirty="0">
                <a:solidFill>
                  <a:schemeClr val="bg1"/>
                </a:solidFill>
              </a:rPr>
              <a:t>Compute in “Arrows” by following </a:t>
            </a:r>
            <a:r>
              <a:rPr lang="en-US" sz="1400" dirty="0">
                <a:solidFill>
                  <a:srgbClr val="FF0000"/>
                </a:solidFill>
              </a:rPr>
              <a:t>Category Theory</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sz="1050" dirty="0">
                <a:solidFill>
                  <a:schemeClr val="bg1"/>
                </a:solidFill>
              </a:rPr>
              <a:t>Category Theory allow namespaces to be stretched and compressed</a:t>
            </a:r>
          </a:p>
          <a:p>
            <a:pPr>
              <a:buFont typeface="+mj-lt"/>
              <a:buAutoNum type="arabicPeriod"/>
            </a:pPr>
            <a:r>
              <a:rPr lang="en-US" sz="1050" dirty="0">
                <a:solidFill>
                  <a:schemeClr val="bg1"/>
                </a:solidFill>
              </a:rPr>
              <a:t>Arrow/path Analogies provides a geometrical/visual understanding</a:t>
            </a:r>
          </a:p>
          <a:p>
            <a:pPr>
              <a:buFont typeface="+mj-lt"/>
              <a:buAutoNum type="arabicPeriod"/>
            </a:pPr>
            <a:r>
              <a:rPr lang="en-US" sz="1050" dirty="0">
                <a:solidFill>
                  <a:schemeClr val="bg1"/>
                </a:solidFill>
              </a:rPr>
              <a:t>Industry-strength tools available for data abstraction and collection/computation</a:t>
            </a: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Unfamiliarity with Namespace, Category Theory/Computing Science Terminology</a:t>
            </a:r>
          </a:p>
        </p:txBody>
      </p:sp>
      <p:grpSp>
        <p:nvGrpSpPr>
          <p:cNvPr id="10" name="Group 9">
            <a:extLst>
              <a:ext uri="{FF2B5EF4-FFF2-40B4-BE49-F238E27FC236}">
                <a16:creationId xmlns:a16="http://schemas.microsoft.com/office/drawing/2014/main" id="{B2A67C26-708F-D64D-870E-1F79372A27CE}"/>
              </a:ext>
            </a:extLst>
          </p:cNvPr>
          <p:cNvGrpSpPr/>
          <p:nvPr/>
        </p:nvGrpSpPr>
        <p:grpSpPr>
          <a:xfrm>
            <a:off x="3666449" y="929198"/>
            <a:ext cx="1829956" cy="822489"/>
            <a:chOff x="3599883" y="934204"/>
            <a:chExt cx="1967713" cy="972339"/>
          </a:xfrm>
        </p:grpSpPr>
        <p:pic>
          <p:nvPicPr>
            <p:cNvPr id="14" name="Picture 2" descr="Kuhn Cycle">
              <a:extLst>
                <a:ext uri="{FF2B5EF4-FFF2-40B4-BE49-F238E27FC236}">
                  <a16:creationId xmlns:a16="http://schemas.microsoft.com/office/drawing/2014/main" id="{119C11D9-A689-2449-B6BB-C4EC2EF38A2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99883" y="934204"/>
              <a:ext cx="995597" cy="9700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Kuhn Cycle">
              <a:extLst>
                <a:ext uri="{FF2B5EF4-FFF2-40B4-BE49-F238E27FC236}">
                  <a16:creationId xmlns:a16="http://schemas.microsoft.com/office/drawing/2014/main" id="{4CE0E43C-3908-4148-A05C-02FC2ADD8F1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a:fillRect/>
            </a:stretch>
          </p:blipFill>
          <p:spPr bwMode="auto">
            <a:xfrm flipH="1">
              <a:off x="4571999" y="936474"/>
              <a:ext cx="995597" cy="97006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Google Shape;73;p16">
            <a:extLst>
              <a:ext uri="{FF2B5EF4-FFF2-40B4-BE49-F238E27FC236}">
                <a16:creationId xmlns:a16="http://schemas.microsoft.com/office/drawing/2014/main" id="{12902E7D-0D55-2A44-8C61-01E7818ABD36}"/>
              </a:ext>
            </a:extLst>
          </p:cNvPr>
          <p:cNvSpPr txBox="1">
            <a:spLocks/>
          </p:cNvSpPr>
          <p:nvPr/>
        </p:nvSpPr>
        <p:spPr>
          <a:xfrm>
            <a:off x="543765" y="1754395"/>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Cognitive activities can be managed in “Namespaces”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Make Knowledge Computable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Compliant with math insights</a:t>
            </a:r>
          </a:p>
          <a:p>
            <a:pPr>
              <a:buFont typeface="+mj-lt"/>
              <a:buAutoNum type="arabicPeriod"/>
            </a:pPr>
            <a:r>
              <a:rPr lang="en-US" dirty="0">
                <a:solidFill>
                  <a:schemeClr val="tx1"/>
                </a:solidFill>
              </a:rPr>
              <a:t>Intuitive for human recognition</a:t>
            </a:r>
          </a:p>
          <a:p>
            <a:pPr>
              <a:buFont typeface="+mj-lt"/>
              <a:buAutoNum type="arabicPeriod"/>
            </a:pPr>
            <a:r>
              <a:rPr lang="en-US" dirty="0">
                <a:solidFill>
                  <a:schemeClr val="tx1"/>
                </a:solidFill>
              </a:rPr>
              <a:t>Utilize Latest Technologies</a:t>
            </a:r>
          </a:p>
          <a:p>
            <a:pPr>
              <a:buFont typeface="+mj-lt"/>
              <a:buAutoNum type="arabicPeriod"/>
            </a:pPr>
            <a:endParaRPr lang="en-US" dirty="0">
              <a:solidFill>
                <a:schemeClr val="tx1"/>
              </a:solidFill>
            </a:endParaRPr>
          </a:p>
        </p:txBody>
      </p:sp>
      <p:pic>
        <p:nvPicPr>
          <p:cNvPr id="19" name="Picture 2" descr="Devsecops-Illustretion-ICon-1">
            <a:hlinkClick r:id="rId7"/>
            <a:extLst>
              <a:ext uri="{FF2B5EF4-FFF2-40B4-BE49-F238E27FC236}">
                <a16:creationId xmlns:a16="http://schemas.microsoft.com/office/drawing/2014/main" id="{0554A8DB-15E8-AF49-A891-52EA454E8CB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10181" y="1011859"/>
            <a:ext cx="1323571" cy="868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830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2400" dirty="0">
                <a:latin typeface="Arial Rounded MT Bold" panose="020F0704030504030204" pitchFamily="34" charset="77"/>
              </a:rPr>
              <a:t>Knowledge Representation can be grounded in a unifying theoretical framework (Category Theory).</a:t>
            </a:r>
          </a:p>
          <a:p>
            <a:pPr marL="285750" indent="-285750">
              <a:buFont typeface="Arial" panose="020B0604020202020204" pitchFamily="34" charset="0"/>
              <a:buChar char="•"/>
            </a:pPr>
            <a:r>
              <a:rPr lang="en-US" sz="2400" dirty="0">
                <a:latin typeface="Arial Rounded MT Bold" panose="020F0704030504030204" pitchFamily="34" charset="77"/>
              </a:rPr>
              <a:t>Unification provides consistency, scalability, and knowledge reuse.</a:t>
            </a:r>
          </a:p>
          <a:p>
            <a:pPr marL="285750" indent="-285750">
              <a:buFont typeface="Arial" panose="020B0604020202020204" pitchFamily="34" charset="0"/>
              <a:buChar char="•"/>
            </a:pPr>
            <a:r>
              <a:rPr lang="en-US" sz="2400" dirty="0">
                <a:latin typeface="Arial Rounded MT Bold" panose="020F0704030504030204" pitchFamily="34" charset="77"/>
              </a:rPr>
              <a:t>Existing tools and technologies can significantly reduce the cognitive complexity of their users</a:t>
            </a:r>
            <a:endParaRPr lang="en-TW" sz="32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3917002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26,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Refine the Logic Model of your project</a:t>
            </a:r>
            <a:r>
              <a:rPr lang="en-US" dirty="0"/>
              <a:t>, make sure that you have enough reference material</a:t>
            </a:r>
            <a:endParaRPr lang="en-TW" dirty="0"/>
          </a:p>
          <a:p>
            <a:pPr lvl="1"/>
            <a:r>
              <a:rPr lang="en-US" dirty="0"/>
              <a:t>Try to relate your namespace in terms of Category Theory/Computing Science ideas</a:t>
            </a:r>
          </a:p>
          <a:p>
            <a:pPr lvl="1"/>
            <a:r>
              <a:rPr lang="en-US" dirty="0"/>
              <a:t>Refresh your </a:t>
            </a:r>
            <a:r>
              <a:rPr lang="en-US" dirty="0" err="1"/>
              <a:t>Github</a:t>
            </a:r>
            <a:r>
              <a:rPr lang="en-US" dirty="0"/>
              <a:t> content and include your with proper </a:t>
            </a:r>
            <a:r>
              <a:rPr lang="en-US" dirty="0" err="1"/>
              <a:t>NsM</a:t>
            </a:r>
            <a:endParaRPr lang="en-US" dirty="0"/>
          </a:p>
          <a:p>
            <a:pPr lvl="2"/>
            <a:r>
              <a:rPr lang="en-US" dirty="0"/>
              <a:t>Couse </a:t>
            </a:r>
            <a:r>
              <a:rPr lang="en-US" dirty="0" err="1"/>
              <a:t>Github</a:t>
            </a:r>
            <a:r>
              <a:rPr lang="en-US" dirty="0"/>
              <a:t> @ </a:t>
            </a:r>
            <a:r>
              <a:rPr lang="en-US" dirty="0">
                <a:hlinkClick r:id="rId2"/>
              </a:rPr>
              <a:t>https://</a:t>
            </a:r>
            <a:r>
              <a:rPr lang="en-US" dirty="0" err="1">
                <a:hlinkClick r:id="rId2"/>
              </a:rPr>
              <a:t>github.com</a:t>
            </a:r>
            <a:r>
              <a:rPr lang="en-US" dirty="0">
                <a:hlinkClick r:id="rId2"/>
              </a:rPr>
              <a:t>/benkoo/CognitiveFoundation2020</a:t>
            </a:r>
            <a:endParaRPr lang="en-TW" dirty="0"/>
          </a:p>
          <a:p>
            <a:r>
              <a:rPr lang="en-TW" dirty="0"/>
              <a:t>Integrate content in your learning report to the final report</a:t>
            </a:r>
          </a:p>
          <a:p>
            <a:pPr lvl="2"/>
            <a:r>
              <a:rPr lang="en-TW" dirty="0"/>
              <a:t>Start compiling the weekly Logic Model</a:t>
            </a:r>
            <a:r>
              <a:rPr lang="en-US" dirty="0"/>
              <a:t> into a meaningful story line</a:t>
            </a:r>
            <a:endParaRPr lang="en-TW" dirty="0"/>
          </a:p>
          <a:p>
            <a:pPr lvl="2"/>
            <a:r>
              <a:rPr lang="en-TW" dirty="0"/>
              <a:t>Prepare for a 15 minute presentation about your progress for next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247765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5" name="Picture 4">
            <a:hlinkClick r:id="rId2"/>
            <a:extLst>
              <a:ext uri="{FF2B5EF4-FFF2-40B4-BE49-F238E27FC236}">
                <a16:creationId xmlns:a16="http://schemas.microsoft.com/office/drawing/2014/main" id="{2061CDB0-9C92-E942-9156-592FBB66B368}"/>
              </a:ext>
            </a:extLst>
          </p:cNvPr>
          <p:cNvPicPr>
            <a:picLocks noChangeAspect="1"/>
          </p:cNvPicPr>
          <p:nvPr/>
        </p:nvPicPr>
        <p:blipFill>
          <a:blip r:embed="rId3"/>
          <a:stretch>
            <a:fillRect/>
          </a:stretch>
        </p:blipFill>
        <p:spPr>
          <a:xfrm>
            <a:off x="4722725" y="1890409"/>
            <a:ext cx="4221576" cy="2772808"/>
          </a:xfrm>
          <a:prstGeom prst="rect">
            <a:avLst/>
          </a:prstGeom>
        </p:spPr>
      </p:pic>
      <p:pic>
        <p:nvPicPr>
          <p:cNvPr id="7170" name="Picture 2">
            <a:hlinkClick r:id="rId4"/>
            <a:extLst>
              <a:ext uri="{FF2B5EF4-FFF2-40B4-BE49-F238E27FC236}">
                <a16:creationId xmlns:a16="http://schemas.microsoft.com/office/drawing/2014/main" id="{E993C473-E2B9-B649-B4F4-C40AC37A94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99" y="3346101"/>
            <a:ext cx="1133197" cy="15203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hlinkClick r:id="rId4"/>
            <a:extLst>
              <a:ext uri="{FF2B5EF4-FFF2-40B4-BE49-F238E27FC236}">
                <a16:creationId xmlns:a16="http://schemas.microsoft.com/office/drawing/2014/main" id="{FE2C67BC-0186-AC47-831E-A2D42B5C72B0}"/>
              </a:ext>
            </a:extLst>
          </p:cNvPr>
          <p:cNvPicPr>
            <a:picLocks noChangeAspect="1"/>
          </p:cNvPicPr>
          <p:nvPr/>
        </p:nvPicPr>
        <p:blipFill>
          <a:blip r:embed="rId6"/>
          <a:stretch>
            <a:fillRect/>
          </a:stretch>
        </p:blipFill>
        <p:spPr>
          <a:xfrm>
            <a:off x="1332896" y="1273330"/>
            <a:ext cx="2415139" cy="3389887"/>
          </a:xfrm>
          <a:prstGeom prst="rect">
            <a:avLst/>
          </a:prstGeom>
        </p:spPr>
      </p:pic>
    </p:spTree>
    <p:extLst>
      <p:ext uri="{BB962C8B-B14F-4D97-AF65-F5344CB8AC3E}">
        <p14:creationId xmlns:p14="http://schemas.microsoft.com/office/powerpoint/2010/main" val="1767588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Reference to Homological Algebar series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
        <p:nvSpPr>
          <p:cNvPr id="15" name="TextBox 14">
            <a:extLst>
              <a:ext uri="{FF2B5EF4-FFF2-40B4-BE49-F238E27FC236}">
                <a16:creationId xmlns:a16="http://schemas.microsoft.com/office/drawing/2014/main" id="{2E06A309-FD75-0141-B063-A49CF8C47537}"/>
              </a:ext>
            </a:extLst>
          </p:cNvPr>
          <p:cNvSpPr txBox="1"/>
          <p:nvPr/>
        </p:nvSpPr>
        <p:spPr>
          <a:xfrm>
            <a:off x="2196444" y="4337750"/>
            <a:ext cx="4751109" cy="738664"/>
          </a:xfrm>
          <a:prstGeom prst="rect">
            <a:avLst/>
          </a:prstGeom>
          <a:noFill/>
        </p:spPr>
        <p:txBody>
          <a:bodyPr wrap="square" rtlCol="0">
            <a:spAutoFit/>
          </a:bodyPr>
          <a:lstStyle/>
          <a:p>
            <a:r>
              <a:rPr lang="en-US" dirty="0"/>
              <a:t>Youtuber </a:t>
            </a:r>
            <a:r>
              <a:rPr lang="en-US" dirty="0">
                <a:hlinkClick r:id="rId2"/>
              </a:rPr>
              <a:t>Jeremy Mann</a:t>
            </a:r>
            <a:r>
              <a:rPr lang="en-US" dirty="0"/>
              <a:t>: A mathematician interested in applying Category Theory to Data Science related problems.</a:t>
            </a:r>
            <a:endParaRPr lang="en-TW" dirty="0"/>
          </a:p>
        </p:txBody>
      </p:sp>
      <p:pic>
        <p:nvPicPr>
          <p:cNvPr id="3" name="Picture 2">
            <a:hlinkClick r:id="rId3"/>
            <a:extLst>
              <a:ext uri="{FF2B5EF4-FFF2-40B4-BE49-F238E27FC236}">
                <a16:creationId xmlns:a16="http://schemas.microsoft.com/office/drawing/2014/main" id="{E44B6EFB-E65D-EC45-A807-EC123EB355EB}"/>
              </a:ext>
            </a:extLst>
          </p:cNvPr>
          <p:cNvPicPr>
            <a:picLocks noChangeAspect="1"/>
          </p:cNvPicPr>
          <p:nvPr/>
        </p:nvPicPr>
        <p:blipFill>
          <a:blip r:embed="rId4"/>
          <a:stretch>
            <a:fillRect/>
          </a:stretch>
        </p:blipFill>
        <p:spPr>
          <a:xfrm>
            <a:off x="207389" y="1102341"/>
            <a:ext cx="5222449" cy="2261219"/>
          </a:xfrm>
          <a:prstGeom prst="rect">
            <a:avLst/>
          </a:prstGeom>
        </p:spPr>
      </p:pic>
      <p:pic>
        <p:nvPicPr>
          <p:cNvPr id="5" name="Picture 4">
            <a:hlinkClick r:id="rId5"/>
            <a:extLst>
              <a:ext uri="{FF2B5EF4-FFF2-40B4-BE49-F238E27FC236}">
                <a16:creationId xmlns:a16="http://schemas.microsoft.com/office/drawing/2014/main" id="{1CDFD77F-C5D7-DA48-8D62-513119F5E3E5}"/>
              </a:ext>
            </a:extLst>
          </p:cNvPr>
          <p:cNvPicPr>
            <a:picLocks noChangeAspect="1"/>
          </p:cNvPicPr>
          <p:nvPr/>
        </p:nvPicPr>
        <p:blipFill>
          <a:blip r:embed="rId6"/>
          <a:stretch>
            <a:fillRect/>
          </a:stretch>
        </p:blipFill>
        <p:spPr>
          <a:xfrm>
            <a:off x="4571999" y="1753452"/>
            <a:ext cx="4004153" cy="2171565"/>
          </a:xfrm>
          <a:prstGeom prst="rect">
            <a:avLst/>
          </a:prstGeom>
        </p:spPr>
      </p:pic>
      <p:sp>
        <p:nvSpPr>
          <p:cNvPr id="6" name="TextBox 5">
            <a:extLst>
              <a:ext uri="{FF2B5EF4-FFF2-40B4-BE49-F238E27FC236}">
                <a16:creationId xmlns:a16="http://schemas.microsoft.com/office/drawing/2014/main" id="{90671F68-5A53-1D4F-A1AF-3D241E73D5EF}"/>
              </a:ext>
            </a:extLst>
          </p:cNvPr>
          <p:cNvSpPr txBox="1"/>
          <p:nvPr/>
        </p:nvSpPr>
        <p:spPr>
          <a:xfrm>
            <a:off x="797664" y="3448176"/>
            <a:ext cx="2797561" cy="253916"/>
          </a:xfrm>
          <a:prstGeom prst="rect">
            <a:avLst/>
          </a:prstGeom>
          <a:noFill/>
        </p:spPr>
        <p:txBody>
          <a:bodyPr wrap="none" rtlCol="0">
            <a:spAutoFit/>
          </a:bodyPr>
          <a:lstStyle/>
          <a:p>
            <a:r>
              <a:rPr lang="en-TW" sz="1050" dirty="0"/>
              <a:t>Video Link: </a:t>
            </a:r>
            <a:r>
              <a:rPr lang="en-US" sz="1050" dirty="0">
                <a:hlinkClick r:id="rId3"/>
              </a:rPr>
              <a:t>https://</a:t>
            </a:r>
            <a:r>
              <a:rPr lang="en-US" sz="1050" dirty="0" err="1">
                <a:hlinkClick r:id="rId3"/>
              </a:rPr>
              <a:t>youtu.be</a:t>
            </a:r>
            <a:r>
              <a:rPr lang="en-US" sz="1050" dirty="0">
                <a:hlinkClick r:id="rId3"/>
              </a:rPr>
              <a:t>/GGL6AZpO7Ck</a:t>
            </a:r>
            <a:endParaRPr lang="en-TW" sz="1050" dirty="0"/>
          </a:p>
        </p:txBody>
      </p:sp>
      <p:sp>
        <p:nvSpPr>
          <p:cNvPr id="11" name="TextBox 10">
            <a:extLst>
              <a:ext uri="{FF2B5EF4-FFF2-40B4-BE49-F238E27FC236}">
                <a16:creationId xmlns:a16="http://schemas.microsoft.com/office/drawing/2014/main" id="{E90A3D70-91BB-C548-B8AB-11FB3F71DADD}"/>
              </a:ext>
            </a:extLst>
          </p:cNvPr>
          <p:cNvSpPr txBox="1"/>
          <p:nvPr/>
        </p:nvSpPr>
        <p:spPr>
          <a:xfrm>
            <a:off x="5175294" y="3941216"/>
            <a:ext cx="2658100" cy="253916"/>
          </a:xfrm>
          <a:prstGeom prst="rect">
            <a:avLst/>
          </a:prstGeom>
          <a:noFill/>
        </p:spPr>
        <p:txBody>
          <a:bodyPr wrap="none" rtlCol="0">
            <a:spAutoFit/>
          </a:bodyPr>
          <a:lstStyle/>
          <a:p>
            <a:r>
              <a:rPr lang="en-TW" sz="1050" dirty="0"/>
              <a:t>Video Link: </a:t>
            </a:r>
            <a:r>
              <a:rPr lang="en-US" sz="1050" dirty="0">
                <a:hlinkClick r:id="rId5"/>
              </a:rPr>
              <a:t>https://youtu.be/9pPS7iJ4grM</a:t>
            </a:r>
            <a:endParaRPr lang="en-TW" sz="1050" dirty="0"/>
          </a:p>
        </p:txBody>
      </p:sp>
    </p:spTree>
    <p:extLst>
      <p:ext uri="{BB962C8B-B14F-4D97-AF65-F5344CB8AC3E}">
        <p14:creationId xmlns:p14="http://schemas.microsoft.com/office/powerpoint/2010/main" val="3520327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2155409" y="4191006"/>
            <a:ext cx="5216352" cy="952493"/>
          </a:xfrm>
        </p:spPr>
        <p:txBody>
          <a:bodyPr>
            <a:noAutofit/>
          </a:bodyPr>
          <a:lstStyle/>
          <a:p>
            <a:pPr marL="342900" lvl="1" indent="0">
              <a:lnSpc>
                <a:spcPct val="110000"/>
              </a:lnSpc>
              <a:buNone/>
            </a:pPr>
            <a:r>
              <a:rPr lang="en-US" altLang="zh-CN" dirty="0">
                <a:latin typeface="Hei" charset="-122"/>
                <a:ea typeface="Hei" charset="-122"/>
                <a:cs typeface="Hei" charset="-122"/>
              </a:rPr>
              <a:t>Category Theory for Beginners (</a:t>
            </a:r>
            <a:r>
              <a:rPr lang="en-US" altLang="zh-CN" dirty="0">
                <a:latin typeface="Hei" charset="-122"/>
                <a:ea typeface="Hei" charset="-122"/>
                <a:cs typeface="Hei" charset="-122"/>
                <a:hlinkClick r:id="rId3"/>
              </a:rPr>
              <a:t>video series</a:t>
            </a:r>
            <a:r>
              <a:rPr lang="en-US" altLang="zh-CN" dirty="0">
                <a:latin typeface="Hei" charset="-122"/>
                <a:ea typeface="Hei" charset="-122"/>
                <a:cs typeface="Hei" charset="-122"/>
              </a:rPr>
              <a:t>)</a:t>
            </a:r>
            <a:r>
              <a:rPr lang="en-US" altLang="zh-CN" dirty="0">
                <a:solidFill>
                  <a:schemeClr val="tx1"/>
                </a:solidFill>
                <a:latin typeface="Hei" charset="-122"/>
                <a:ea typeface="Hei" charset="-122"/>
                <a:cs typeface="Hei" charset="-122"/>
              </a:rPr>
              <a:t>			-Richard </a:t>
            </a:r>
            <a:r>
              <a:rPr lang="en-US" altLang="zh-CN" dirty="0" err="1">
                <a:solidFill>
                  <a:schemeClr val="tx1"/>
                </a:solidFill>
                <a:latin typeface="Hei" charset="-122"/>
                <a:ea typeface="Hei" charset="-122"/>
                <a:cs typeface="Hei" charset="-122"/>
              </a:rPr>
              <a:t>Southwell</a:t>
            </a:r>
            <a:endParaRPr lang="en-US" altLang="zh-CN" dirty="0">
              <a:solidFill>
                <a:schemeClr val="tx1"/>
              </a:solidFill>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tx1"/>
                </a:solidFill>
                <a:latin typeface="Hei" charset="-122"/>
                <a:ea typeface="Hei" charset="-122"/>
                <a:cs typeface="Hei" charset="-122"/>
              </a:rPr>
              <a:t>The Best One Hour Summary of Category Theory</a:t>
            </a:r>
            <a:endParaRPr lang="zh-CN" altLang="en-US" sz="975" dirty="0">
              <a:solidFill>
                <a:schemeClr val="tx1"/>
              </a:solidFill>
              <a:latin typeface="Hei" charset="-122"/>
              <a:ea typeface="Hei" charset="-122"/>
              <a:cs typeface="Hei" charset="-122"/>
            </a:endParaRPr>
          </a:p>
        </p:txBody>
      </p:sp>
    </p:spTree>
    <p:extLst>
      <p:ext uri="{BB962C8B-B14F-4D97-AF65-F5344CB8AC3E}">
        <p14:creationId xmlns:p14="http://schemas.microsoft.com/office/powerpoint/2010/main" val="34767962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/lmcT2mP2bfE?t=183</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/lmcT2mP2bfE?t=481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871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5"/>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5"/>
              </a:rPr>
              <a:t>/lmcT2mP2bfE?t=967</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3"/>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/lmcT2mP2bfE?t=1021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45021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Find an image that shows arrow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 mathematical foundation based on one notation: arrow!</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Also known as the arrow chasing computation.</a:t>
            </a:r>
          </a:p>
        </p:txBody>
      </p:sp>
    </p:spTree>
    <p:extLst>
      <p:ext uri="{BB962C8B-B14F-4D97-AF65-F5344CB8AC3E}">
        <p14:creationId xmlns:p14="http://schemas.microsoft.com/office/powerpoint/2010/main" val="2092555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If</a:t>
            </a:r>
            <a:r>
              <a:rPr kumimoji="0" lang="zh-CN" alt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it looks like a pig, walks like a pig, and taste like a pig, it is a pig.</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378361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332382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Vertical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175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3415517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Page. 176 of Category Theory for Programmers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1835160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1628881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How to do computation with only one symbol?</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are the same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a:t>
            </a:r>
            <a:r>
              <a:rPr kumimoji="0" lang="en-TW" sz="2400" b="0" i="0" u="none" strike="noStrike" kern="0" cap="none" spc="0" normalizeH="0" baseline="0" noProof="0" dirty="0">
                <a:ln>
                  <a:noFill/>
                </a:ln>
                <a:solidFill>
                  <a:srgbClr val="FF0000"/>
                </a:solidFill>
                <a:effectLst/>
                <a:uLnTx/>
                <a:uFillTx/>
                <a:latin typeface="Arial"/>
                <a:cs typeface="Arial"/>
                <a:sym typeface="Arial"/>
              </a:rPr>
              <a:t>Terms</a:t>
            </a:r>
            <a:r>
              <a:rPr kumimoji="0" lang="en-TW" sz="2400" b="0" i="0" u="none" strike="noStrike" kern="0" cap="none" spc="0" normalizeH="0" baseline="0" noProof="0" dirty="0">
                <a:ln>
                  <a:noFill/>
                </a:ln>
                <a:solidFill>
                  <a:srgbClr val="000000"/>
                </a:solidFill>
                <a:effectLst/>
                <a:uLnTx/>
                <a:uFillTx/>
                <a:latin typeface="Arial"/>
                <a:cs typeface="Arial"/>
                <a:sym typeface="Arial"/>
              </a:rPr>
              <a:t>” (Names)</a:t>
            </a:r>
          </a:p>
        </p:txBody>
      </p:sp>
    </p:spTree>
    <p:extLst>
      <p:ext uri="{BB962C8B-B14F-4D97-AF65-F5344CB8AC3E}">
        <p14:creationId xmlns:p14="http://schemas.microsoft.com/office/powerpoint/2010/main" val="2941530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Functor in Action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2"/>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/XcM39gnqgNc?t=155</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https://youtu.be/YLIH8TKbAh4?t=389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9680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Various ways to interpret Natural Transformation</a:t>
            </a:r>
            <a:endParaRPr kumimoji="0" lang="en-US" sz="36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chemeClr val="tx1"/>
                </a:solidFill>
                <a:effectLst/>
                <a:uLnTx/>
                <a:uFillTx/>
                <a:latin typeface="Arial"/>
                <a:cs typeface="Arial"/>
                <a:sym typeface="Arial"/>
              </a:rPr>
              <a:t>T</a:t>
            </a:r>
            <a:r>
              <a:rPr kumimoji="0" lang="en-US" sz="1400" b="0" i="0" u="none" strike="noStrike" kern="0" cap="none" spc="0" normalizeH="0" baseline="0" noProof="0" dirty="0">
                <a:ln>
                  <a:noFill/>
                </a:ln>
                <a:solidFill>
                  <a:schemeClr val="tx1"/>
                </a:solidFill>
                <a:effectLst/>
                <a:uLnTx/>
                <a:uFillTx/>
                <a:latin typeface="Arial"/>
                <a:cs typeface="Arial"/>
                <a:sym typeface="Arial"/>
              </a:rPr>
              <a:t>h</a:t>
            </a:r>
            <a:r>
              <a:rPr kumimoji="0" lang="en-TW" sz="1400" b="0" i="0" u="none" strike="noStrike" kern="0" cap="none" spc="0" normalizeH="0" baseline="0" noProof="0" dirty="0">
                <a:ln>
                  <a:noFill/>
                </a:ln>
                <a:solidFill>
                  <a:schemeClr val="tx1"/>
                </a:solidFill>
                <a:effectLst/>
                <a:uLnTx/>
                <a:uFillTx/>
                <a:latin typeface="Arial"/>
                <a:cs typeface="Arial"/>
                <a:sym typeface="Arial"/>
              </a:rPr>
              <a:t>ink about Natural Transformations as various kinds of Abstract Interpretations?</a:t>
            </a:r>
          </a:p>
        </p:txBody>
      </p:sp>
    </p:spTree>
    <p:extLst>
      <p:ext uri="{BB962C8B-B14F-4D97-AF65-F5344CB8AC3E}">
        <p14:creationId xmlns:p14="http://schemas.microsoft.com/office/powerpoint/2010/main" val="3388160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Representing Graphical Information Content</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6" name="TextBox 5">
            <a:extLst>
              <a:ext uri="{FF2B5EF4-FFF2-40B4-BE49-F238E27FC236}">
                <a16:creationId xmlns:a16="http://schemas.microsoft.com/office/drawing/2014/main" id="{6F91E4B5-E8F0-804B-908A-C98374E72F90}"/>
              </a:ext>
            </a:extLst>
          </p:cNvPr>
          <p:cNvSpPr txBox="1"/>
          <p:nvPr/>
        </p:nvSpPr>
        <p:spPr>
          <a:xfrm>
            <a:off x="740870" y="4436865"/>
            <a:ext cx="7394973" cy="430887"/>
          </a:xfrm>
          <a:prstGeom prst="rect">
            <a:avLst/>
          </a:prstGeom>
          <a:noFill/>
        </p:spPr>
        <p:txBody>
          <a:bodyPr wrap="none" rtlCol="0">
            <a:spAutoFit/>
          </a:bodyPr>
          <a:lstStyle/>
          <a:p>
            <a:r>
              <a:rPr lang="en-US" sz="1100" dirty="0">
                <a:hlinkClick r:id="rId2"/>
              </a:rPr>
              <a:t>LAMBDANETWORKS: MODELINGLONG-RANGEIN-TERACTIONSWITHOUTATTENTION</a:t>
            </a:r>
            <a:endParaRPr lang="en-US" sz="1100" dirty="0"/>
          </a:p>
          <a:p>
            <a:r>
              <a:rPr lang="en-US" sz="1100" dirty="0"/>
              <a:t>		Authors anonymous, under double blind review (</a:t>
            </a:r>
            <a:r>
              <a:rPr lang="en-US" sz="1100" dirty="0">
                <a:hlinkClick r:id="rId3"/>
              </a:rPr>
              <a:t>ICLR 2021</a:t>
            </a:r>
            <a:r>
              <a:rPr lang="en-US" sz="1100" dirty="0"/>
              <a:t>) last access: Oct 18, 2020</a:t>
            </a:r>
            <a:endParaRPr lang="en-TW" sz="1100" dirty="0"/>
          </a:p>
        </p:txBody>
      </p:sp>
      <p:pic>
        <p:nvPicPr>
          <p:cNvPr id="9" name="Picture 8">
            <a:hlinkClick r:id="rId4"/>
            <a:extLst>
              <a:ext uri="{FF2B5EF4-FFF2-40B4-BE49-F238E27FC236}">
                <a16:creationId xmlns:a16="http://schemas.microsoft.com/office/drawing/2014/main" id="{54354520-214C-884B-879C-E37A6AFD8545}"/>
              </a:ext>
            </a:extLst>
          </p:cNvPr>
          <p:cNvPicPr>
            <a:picLocks noChangeAspect="1"/>
          </p:cNvPicPr>
          <p:nvPr/>
        </p:nvPicPr>
        <p:blipFill>
          <a:blip r:embed="rId5"/>
          <a:stretch>
            <a:fillRect/>
          </a:stretch>
        </p:blipFill>
        <p:spPr>
          <a:xfrm>
            <a:off x="528094" y="1663556"/>
            <a:ext cx="3950337" cy="2571750"/>
          </a:xfrm>
          <a:prstGeom prst="rect">
            <a:avLst/>
          </a:prstGeom>
        </p:spPr>
      </p:pic>
      <p:grpSp>
        <p:nvGrpSpPr>
          <p:cNvPr id="11" name="Group 10">
            <a:extLst>
              <a:ext uri="{FF2B5EF4-FFF2-40B4-BE49-F238E27FC236}">
                <a16:creationId xmlns:a16="http://schemas.microsoft.com/office/drawing/2014/main" id="{2386232D-FF39-0A46-804B-E4DB6C38078E}"/>
              </a:ext>
            </a:extLst>
          </p:cNvPr>
          <p:cNvGrpSpPr/>
          <p:nvPr/>
        </p:nvGrpSpPr>
        <p:grpSpPr>
          <a:xfrm>
            <a:off x="4572000" y="1872513"/>
            <a:ext cx="4206591" cy="2362793"/>
            <a:chOff x="4572000" y="1872513"/>
            <a:chExt cx="4206591" cy="2362793"/>
          </a:xfrm>
        </p:grpSpPr>
        <p:pic>
          <p:nvPicPr>
            <p:cNvPr id="8" name="Picture 7">
              <a:hlinkClick r:id="rId2"/>
              <a:extLst>
                <a:ext uri="{FF2B5EF4-FFF2-40B4-BE49-F238E27FC236}">
                  <a16:creationId xmlns:a16="http://schemas.microsoft.com/office/drawing/2014/main" id="{9CCC97C9-9B07-FC4B-BDC2-7F99E36700E6}"/>
                </a:ext>
              </a:extLst>
            </p:cNvPr>
            <p:cNvPicPr>
              <a:picLocks noChangeAspect="1"/>
            </p:cNvPicPr>
            <p:nvPr/>
          </p:nvPicPr>
          <p:blipFill>
            <a:blip r:embed="rId6"/>
            <a:stretch>
              <a:fillRect/>
            </a:stretch>
          </p:blipFill>
          <p:spPr>
            <a:xfrm>
              <a:off x="4572000" y="1872513"/>
              <a:ext cx="4206591" cy="2362793"/>
            </a:xfrm>
            <a:prstGeom prst="rect">
              <a:avLst/>
            </a:prstGeom>
          </p:spPr>
        </p:pic>
        <p:sp>
          <p:nvSpPr>
            <p:cNvPr id="10" name="Oval 9">
              <a:extLst>
                <a:ext uri="{FF2B5EF4-FFF2-40B4-BE49-F238E27FC236}">
                  <a16:creationId xmlns:a16="http://schemas.microsoft.com/office/drawing/2014/main" id="{127C7E87-652F-6D43-A623-B5FCF3BB37CF}"/>
                </a:ext>
              </a:extLst>
            </p:cNvPr>
            <p:cNvSpPr/>
            <p:nvPr/>
          </p:nvSpPr>
          <p:spPr>
            <a:xfrm>
              <a:off x="5316718" y="1872513"/>
              <a:ext cx="904972" cy="854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435D2F25-4F3C-CB4C-89EA-5E8C9354EDAD}"/>
                </a:ext>
              </a:extLst>
            </p:cNvPr>
            <p:cNvSpPr/>
            <p:nvPr/>
          </p:nvSpPr>
          <p:spPr>
            <a:xfrm>
              <a:off x="5005633" y="3836709"/>
              <a:ext cx="1509859" cy="292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21147301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TW"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rPr>
              <a:t>Applied Category Theory</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B37BC7E-233D-DA46-A834-E6AA644DBA14}"/>
              </a:ext>
            </a:extLst>
          </p:cNvPr>
          <p:cNvPicPr>
            <a:picLocks noChangeAspect="1"/>
          </p:cNvPicPr>
          <p:nvPr/>
        </p:nvPicPr>
        <p:blipFill>
          <a:blip r:embed="rId3"/>
          <a:stretch>
            <a:fillRect/>
          </a:stretch>
        </p:blipFill>
        <p:spPr>
          <a:xfrm>
            <a:off x="1394526" y="766314"/>
            <a:ext cx="6354948" cy="3610871"/>
          </a:xfrm>
          <a:prstGeom prst="rect">
            <a:avLst/>
          </a:prstGeom>
        </p:spPr>
      </p:pic>
      <p:sp>
        <p:nvSpPr>
          <p:cNvPr id="5" name="TextBox 4">
            <a:extLst>
              <a:ext uri="{FF2B5EF4-FFF2-40B4-BE49-F238E27FC236}">
                <a16:creationId xmlns:a16="http://schemas.microsoft.com/office/drawing/2014/main" id="{16EF968C-432F-F248-84DD-779A8258507E}"/>
              </a:ext>
            </a:extLst>
          </p:cNvPr>
          <p:cNvSpPr txBox="1"/>
          <p:nvPr/>
        </p:nvSpPr>
        <p:spPr>
          <a:xfrm>
            <a:off x="1639947" y="4482345"/>
            <a:ext cx="5864106" cy="307777"/>
          </a:xfrm>
          <a:prstGeom prst="rect">
            <a:avLst/>
          </a:prstGeom>
          <a:solidFill>
            <a:schemeClr val="bg1"/>
          </a:solidFill>
        </p:spPr>
        <p:txBody>
          <a:bodyPr wrap="none" rtlCol="0">
            <a:spAutoFit/>
          </a:bodyPr>
          <a:lstStyle/>
          <a:p>
            <a:r>
              <a:rPr lang="en-TW" dirty="0">
                <a:solidFill>
                  <a:schemeClr val="tx1"/>
                </a:solidFill>
              </a:rPr>
              <a:t>These mathematical ideas are </a:t>
            </a:r>
            <a:r>
              <a:rPr lang="en-TW" dirty="0">
                <a:solidFill>
                  <a:srgbClr val="0070C0"/>
                </a:solidFill>
                <a:hlinkClick r:id="rId2">
                  <a:extLst>
                    <a:ext uri="{A12FA001-AC4F-418D-AE19-62706E023703}">
                      <ahyp:hlinkClr xmlns:ahyp="http://schemas.microsoft.com/office/drawing/2018/hyperlinkcolor" val="tx"/>
                    </a:ext>
                  </a:extLst>
                </a:hlinkClick>
              </a:rPr>
              <a:t>strategies</a:t>
            </a:r>
            <a:r>
              <a:rPr lang="en-TW" dirty="0">
                <a:solidFill>
                  <a:schemeClr val="tx1"/>
                </a:solidFill>
              </a:rPr>
              <a:t> for Knowledge Representation</a:t>
            </a:r>
          </a:p>
        </p:txBody>
      </p:sp>
    </p:spTree>
    <p:extLst>
      <p:ext uri="{BB962C8B-B14F-4D97-AF65-F5344CB8AC3E}">
        <p14:creationId xmlns:p14="http://schemas.microsoft.com/office/powerpoint/2010/main" val="670084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Category Theory to Higher Type Theory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11" name="Picture 10">
            <a:hlinkClick r:id="rId2"/>
            <a:extLst>
              <a:ext uri="{FF2B5EF4-FFF2-40B4-BE49-F238E27FC236}">
                <a16:creationId xmlns:a16="http://schemas.microsoft.com/office/drawing/2014/main" id="{9922DC2C-3D77-2447-884D-2BC6024AD4F2}"/>
              </a:ext>
            </a:extLst>
          </p:cNvPr>
          <p:cNvPicPr>
            <a:picLocks noChangeAspect="1"/>
          </p:cNvPicPr>
          <p:nvPr/>
        </p:nvPicPr>
        <p:blipFill>
          <a:blip r:embed="rId3"/>
          <a:stretch>
            <a:fillRect/>
          </a:stretch>
        </p:blipFill>
        <p:spPr>
          <a:xfrm>
            <a:off x="102882" y="1294903"/>
            <a:ext cx="4469118" cy="2804824"/>
          </a:xfrm>
          <a:prstGeom prst="rect">
            <a:avLst/>
          </a:prstGeom>
        </p:spPr>
      </p:pic>
      <p:pic>
        <p:nvPicPr>
          <p:cNvPr id="2" name="Picture 1">
            <a:hlinkClick r:id="rId4"/>
            <a:extLst>
              <a:ext uri="{FF2B5EF4-FFF2-40B4-BE49-F238E27FC236}">
                <a16:creationId xmlns:a16="http://schemas.microsoft.com/office/drawing/2014/main" id="{68B20040-74D7-F642-9011-2CB0339DEA9E}"/>
              </a:ext>
            </a:extLst>
          </p:cNvPr>
          <p:cNvPicPr>
            <a:picLocks noChangeAspect="1"/>
          </p:cNvPicPr>
          <p:nvPr/>
        </p:nvPicPr>
        <p:blipFill>
          <a:blip r:embed="rId5"/>
          <a:stretch>
            <a:fillRect/>
          </a:stretch>
        </p:blipFill>
        <p:spPr>
          <a:xfrm>
            <a:off x="4760254" y="1294904"/>
            <a:ext cx="4260904" cy="2804823"/>
          </a:xfrm>
          <a:prstGeom prst="rect">
            <a:avLst/>
          </a:prstGeom>
        </p:spPr>
      </p:pic>
      <p:sp>
        <p:nvSpPr>
          <p:cNvPr id="3" name="TextBox 2">
            <a:extLst>
              <a:ext uri="{FF2B5EF4-FFF2-40B4-BE49-F238E27FC236}">
                <a16:creationId xmlns:a16="http://schemas.microsoft.com/office/drawing/2014/main" id="{98804253-A4A8-344E-ABF9-F603AD3EB5A0}"/>
              </a:ext>
            </a:extLst>
          </p:cNvPr>
          <p:cNvSpPr txBox="1"/>
          <p:nvPr/>
        </p:nvSpPr>
        <p:spPr>
          <a:xfrm>
            <a:off x="5597724" y="4099727"/>
            <a:ext cx="2585964"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a:t>
            </a:r>
            <a:r>
              <a:rPr lang="en-US" dirty="0" err="1">
                <a:hlinkClick r:id="rId4"/>
              </a:rPr>
              <a:t>cmYzJAsjYSo</a:t>
            </a:r>
            <a:endParaRPr lang="en-TW" dirty="0"/>
          </a:p>
        </p:txBody>
      </p:sp>
      <p:sp>
        <p:nvSpPr>
          <p:cNvPr id="4" name="TextBox 3">
            <a:extLst>
              <a:ext uri="{FF2B5EF4-FFF2-40B4-BE49-F238E27FC236}">
                <a16:creationId xmlns:a16="http://schemas.microsoft.com/office/drawing/2014/main" id="{43745FA0-1715-CF41-8D91-BA95CA467956}"/>
              </a:ext>
            </a:extLst>
          </p:cNvPr>
          <p:cNvSpPr txBox="1"/>
          <p:nvPr/>
        </p:nvSpPr>
        <p:spPr>
          <a:xfrm>
            <a:off x="744697" y="4102889"/>
            <a:ext cx="3185487"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/-DP0wY2FBs4?t=496</a:t>
            </a:r>
            <a:endParaRPr lang="en-TW" dirty="0"/>
          </a:p>
        </p:txBody>
      </p:sp>
    </p:spTree>
    <p:extLst>
      <p:ext uri="{BB962C8B-B14F-4D97-AF65-F5344CB8AC3E}">
        <p14:creationId xmlns:p14="http://schemas.microsoft.com/office/powerpoint/2010/main" val="3992993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903643" y="179399"/>
            <a:ext cx="7446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Category Theory </a:t>
            </a:r>
            <a:r>
              <a:rPr lang="en-US" altLang="zh-CN" sz="2000" b="1" dirty="0">
                <a:latin typeface="Arial" charset="0"/>
                <a:ea typeface="Arial" charset="0"/>
                <a:cs typeface="Arial" charset="0"/>
              </a:rPr>
              <a:t>is a way to formally represent</a:t>
            </a: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 “Analogies”</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ctr"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800" b="0" i="0" u="none" strike="noStrike" kern="0" cap="none" spc="0" normalizeH="0" baseline="0" noProof="0" dirty="0">
                <a:ln>
                  <a:noFill/>
                </a:ln>
                <a:effectLst/>
                <a:uLnTx/>
                <a:uFillTx/>
                <a:latin typeface="Arial" charset="0"/>
                <a:ea typeface="方正兰亭超细黑简体" charset="0"/>
                <a:cs typeface="Arial"/>
                <a:sym typeface="Arial"/>
              </a:rPr>
              <a:t>Let’s see the example :</a:t>
            </a: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800" b="0" i="1"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Source</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 </a:t>
            </a:r>
            <a:r>
              <a:rPr kumimoji="0" lang="en-US" sz="800" b="0" i="0" u="none" strike="noStrike" kern="0" cap="none" spc="0" normalizeH="0" baseline="0" noProof="0" dirty="0" err="1">
                <a:ln>
                  <a:noFill/>
                </a:ln>
                <a:solidFill>
                  <a:srgbClr val="FFFFFF"/>
                </a:solidFill>
                <a:effectLst/>
                <a:uLnTx/>
                <a:uFillTx/>
                <a:latin typeface="Arial" charset="0"/>
                <a:ea typeface="方正兰亭超细黑简体" charset="0"/>
                <a:cs typeface="Arial"/>
                <a:sym typeface="Arial"/>
              </a:rPr>
              <a:t>Milewski</a:t>
            </a:r>
            <a:r>
              <a:rPr kumimoji="0" lang="en-US" altLang="x-none" sz="800" b="0" i="0" u="none" strike="noStrike" kern="0" cap="none" spc="0" normalizeH="0" baseline="0" noProof="0" dirty="0">
                <a:ln>
                  <a:noFill/>
                </a:ln>
                <a:solidFill>
                  <a:srgbClr val="FFFFFF"/>
                </a:solidFill>
                <a:effectLst/>
                <a:uLnTx/>
                <a:uFillTx/>
                <a:latin typeface="Arial" charset="0"/>
                <a:ea typeface="方正兰亭超细黑简体" charset="0"/>
                <a:cs typeface="Arial"/>
                <a:sym typeface="Arial"/>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Natural Transformation</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Functor</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x-none" sz="1050" b="0" i="0" u="none" strike="noStrike" kern="0" cap="none" spc="0" normalizeH="0" baseline="0" noProof="0">
                <a:ln>
                  <a:noFill/>
                </a:ln>
                <a:solidFill>
                  <a:srgbClr val="5B9BD5"/>
                </a:solidFill>
                <a:effectLst/>
                <a:uLnTx/>
                <a:uFillTx/>
                <a:latin typeface="Arial" charset="0"/>
                <a:ea typeface="方正兰亭超细黑简体" charset="0"/>
                <a:cs typeface="Arial"/>
                <a:sym typeface="Arial"/>
              </a:rPr>
              <a:t>Category</a:t>
            </a:r>
            <a:endParaRPr kumimoji="0" lang="en-US" altLang="x-none" sz="1050" b="0" i="0" u="none" strike="noStrike" kern="0" cap="none" spc="0" normalizeH="0" baseline="0" noProof="0" dirty="0">
              <a:ln>
                <a:noFill/>
              </a:ln>
              <a:solidFill>
                <a:srgbClr val="5B9BD5"/>
              </a:solidFill>
              <a:effectLst/>
              <a:uLnTx/>
              <a:uFillTx/>
              <a:latin typeface="Arial" charset="0"/>
              <a:ea typeface="方正兰亭超细黑简体" charset="0"/>
              <a:cs typeface="Arial"/>
              <a:sym typeface="Arial"/>
            </a:endParaRPr>
          </a:p>
        </p:txBody>
      </p:sp>
    </p:spTree>
    <p:extLst>
      <p:ext uri="{BB962C8B-B14F-4D97-AF65-F5344CB8AC3E}">
        <p14:creationId xmlns:p14="http://schemas.microsoft.com/office/powerpoint/2010/main" val="59159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a:t>
            </a:r>
            <a:r>
              <a:rPr lang="en-US" sz="1000" dirty="0" err="1"/>
              <a:t>kindof</a:t>
            </a:r>
            <a:r>
              <a:rPr lang="en-US" sz="1000" dirty="0"/>
              <a:t> similar, kind of the same and the are different that was so difficult to visualize and express 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235673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spTree>
    <p:extLst>
      <p:ext uri="{BB962C8B-B14F-4D97-AF65-F5344CB8AC3E}">
        <p14:creationId xmlns:p14="http://schemas.microsoft.com/office/powerpoint/2010/main" val="23804317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latin typeface="黑体" panose="02010609060101010101" pitchFamily="49" charset="-122"/>
                <a:ea typeface="黑体" panose="02010609060101010101" pitchFamily="49" charset="-122"/>
              </a:rPr>
              <a:t>Ontological Engineering (</a:t>
            </a:r>
            <a:r>
              <a:rPr lang="zh-CN" altLang="en-US" dirty="0">
                <a:solidFill>
                  <a:schemeClr val="tx1"/>
                </a:solidFill>
                <a:latin typeface="黑体" panose="02010609060101010101" pitchFamily="49" charset="-122"/>
                <a:ea typeface="黑体" panose="02010609060101010101" pitchFamily="49" charset="-122"/>
              </a:rPr>
              <a:t>知识图谱</a:t>
            </a:r>
            <a:r>
              <a:rPr lang="en-US" altLang="zh-CN" dirty="0">
                <a:solidFill>
                  <a:schemeClr val="tx1"/>
                </a:solidFill>
                <a:latin typeface="黑体" panose="02010609060101010101" pitchFamily="49" charset="-122"/>
                <a:ea typeface="黑体" panose="02010609060101010101" pitchFamily="49" charset="-122"/>
              </a:rPr>
              <a:t>)</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594956" y="4569935"/>
            <a:ext cx="318869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https://</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en.wikipedia.org</a:t>
            </a:r>
            <a:r>
              <a:rPr kumimoji="0" lang="en-US" sz="1050" b="0" i="0" u="none" strike="noStrike" kern="0" cap="none" spc="0" normalizeH="0" baseline="0" noProof="0" dirty="0">
                <a:ln>
                  <a:noFill/>
                </a:ln>
                <a:solidFill>
                  <a:prstClr val="white"/>
                </a:solidFill>
                <a:effectLst/>
                <a:uLnTx/>
                <a:uFillTx/>
                <a:latin typeface="Arial"/>
                <a:cs typeface="Arial"/>
                <a:sym typeface="Arial"/>
                <a:hlinkClick r:id="rId2"/>
              </a:rPr>
              <a:t>/wiki/</a:t>
            </a:r>
            <a:r>
              <a:rPr kumimoji="0" lang="en-US" sz="1050" b="0" i="0" u="none" strike="noStrike" kern="0" cap="none" spc="0" normalizeH="0" baseline="0" noProof="0" dirty="0" err="1">
                <a:ln>
                  <a:noFill/>
                </a:ln>
                <a:solidFill>
                  <a:prstClr val="white"/>
                </a:solidFill>
                <a:effectLst/>
                <a:uLnTx/>
                <a:uFillTx/>
                <a:latin typeface="Arial"/>
                <a:cs typeface="Arial"/>
                <a:sym typeface="Arial"/>
                <a:hlinkClick r:id="rId2"/>
              </a:rPr>
              <a:t>Ontology_engineering</a:t>
            </a:r>
            <a:endParaRPr kumimoji="0" lang="en-US" sz="1050" b="0" i="0" u="none" strike="noStrike" kern="0" cap="none" spc="0" normalizeH="0" baseline="0" noProof="0" dirty="0">
              <a:ln>
                <a:noFill/>
              </a:ln>
              <a:solidFill>
                <a:prstClr val="white"/>
              </a:solidFill>
              <a:effectLst/>
              <a:uLnTx/>
              <a:uFillTx/>
              <a:latin typeface="Arial"/>
              <a:cs typeface="Arial"/>
              <a:sym typeface="Arial"/>
            </a:endParaRPr>
          </a:p>
        </p:txBody>
      </p:sp>
      <p:sp>
        <p:nvSpPr>
          <p:cNvPr id="7" name="TextBox 6"/>
          <p:cNvSpPr txBox="1"/>
          <p:nvPr/>
        </p:nvSpPr>
        <p:spPr>
          <a:xfrm>
            <a:off x="423949" y="1413752"/>
            <a:ext cx="3728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Ontology engineering </a:t>
            </a: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studies the methods and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methodologies for building ontologies: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formal representations of a set of concepts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mr-IN" sz="2100" b="0" i="0" u="none" strike="noStrike" kern="0" cap="none" spc="0" normalizeH="0" baseline="0" noProof="0" dirty="0">
                <a:ln>
                  <a:noFill/>
                </a:ln>
                <a:solidFill>
                  <a:schemeClr val="tx1"/>
                </a:solidFill>
                <a:effectLst/>
                <a:uLnTx/>
                <a:uFillTx/>
                <a:latin typeface="Arial"/>
                <a:sym typeface="Arial"/>
              </a:rPr>
              <a:t>…</a:t>
            </a:r>
            <a:r>
              <a:rPr kumimoji="0" lang="en-US" sz="2100" b="0" i="0" u="none" strike="noStrike" kern="0" cap="none" spc="0" normalizeH="0" baseline="0" noProof="0" dirty="0">
                <a:ln>
                  <a:noFill/>
                </a:ln>
                <a:solidFill>
                  <a:schemeClr val="tx1"/>
                </a:solidFill>
                <a:effectLst/>
                <a:uLnTx/>
                <a:uFillTx/>
                <a:latin typeface="Arial"/>
                <a:cs typeface="Arial"/>
                <a:sym typeface="Arial"/>
              </a:rPr>
              <a:t> Core ideas and objectives of ontology engineering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chemeClr val="tx1"/>
                </a:solidFill>
                <a:effectLst/>
                <a:uLnTx/>
                <a:uFillTx/>
                <a:latin typeface="Arial"/>
                <a:cs typeface="Arial"/>
                <a:sym typeface="Arial"/>
              </a:rPr>
              <a:t>are also central in conceptual modeling.</a:t>
            </a:r>
          </a:p>
        </p:txBody>
      </p:sp>
    </p:spTree>
    <p:extLst>
      <p:ext uri="{BB962C8B-B14F-4D97-AF65-F5344CB8AC3E}">
        <p14:creationId xmlns:p14="http://schemas.microsoft.com/office/powerpoint/2010/main" val="1407031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zh-CN" altLang="en-US" dirty="0">
                <a:solidFill>
                  <a:schemeClr val="tx1"/>
                </a:solidFill>
                <a:latin typeface="黑体" panose="02010609060101010101" pitchFamily="49" charset="-122"/>
                <a:ea typeface="黑体" panose="02010609060101010101" pitchFamily="49" charset="-122"/>
              </a:rPr>
              <a:t>可计算图形语意：</a:t>
            </a:r>
            <a:r>
              <a:rPr lang="en-US" altLang="zh-CN" dirty="0">
                <a:solidFill>
                  <a:schemeClr val="tx1"/>
                </a:solidFill>
                <a:latin typeface="黑体" panose="02010609060101010101" pitchFamily="49" charset="-122"/>
                <a:ea typeface="黑体" panose="02010609060101010101" pitchFamily="49" charset="-122"/>
              </a:rPr>
              <a:t>Computable Semantics</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55500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36472335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9891</TotalTime>
  <Words>2775</Words>
  <Application>Microsoft Macintosh PowerPoint</Application>
  <PresentationFormat>On-screen Show (16:9)</PresentationFormat>
  <Paragraphs>389</Paragraphs>
  <Slides>72</Slides>
  <Notes>22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Hei</vt:lpstr>
      <vt:lpstr>黑体</vt:lpstr>
      <vt:lpstr>STXingkai</vt:lpstr>
      <vt:lpstr>华文新魏</vt:lpstr>
      <vt:lpstr>华文新魏</vt:lpstr>
      <vt:lpstr>Weibei SC</vt:lpstr>
      <vt:lpstr>Arial</vt:lpstr>
      <vt:lpstr>Arial Rounded MT Bold</vt:lpstr>
      <vt:lpstr>Calibri</vt:lpstr>
      <vt:lpstr>Times</vt:lpstr>
      <vt:lpstr>Simple Light</vt:lpstr>
      <vt:lpstr>1_Simple Light</vt:lpstr>
      <vt:lpstr>超越学科界限的认知基础 Transdisciplinary Cognitive Foundation</vt:lpstr>
      <vt:lpstr>Abstract Specification</vt:lpstr>
      <vt:lpstr>What is Knowledge?</vt:lpstr>
      <vt:lpstr>A simple exercise</vt:lpstr>
      <vt:lpstr>What is a Homotopy?</vt:lpstr>
      <vt:lpstr>Knowledge Representation in Topology</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Representing Knowledge with Limited Resources</vt:lpstr>
      <vt:lpstr>PowerPoint Presentation</vt:lpstr>
      <vt:lpstr>PowerPoint Presentation</vt:lpstr>
      <vt:lpstr>PowerPoint Presentation</vt:lpstr>
      <vt:lpstr>Connecting Abstract and Concrete Domains</vt:lpstr>
      <vt:lpstr>Arrow Chasing Computation</vt:lpstr>
      <vt:lpstr>Criteria: Check if our strategy works</vt:lpstr>
      <vt:lpstr>Abstraction</vt:lpstr>
      <vt:lpstr>In the world of Internet of Things Checks and Balances</vt:lpstr>
      <vt:lpstr>A New Kind of Operating Systems with built-in Governance</vt:lpstr>
      <vt:lpstr>IaaS: Infrastructure as a Service</vt:lpstr>
      <vt:lpstr>Unified Namespace</vt:lpstr>
      <vt:lpstr>PowerPoint Presentation</vt:lpstr>
      <vt:lpstr>Universal Resource Locator, Identifier, Name as names of functions (especially with path information)</vt:lpstr>
      <vt:lpstr>Paths as sequences of “Actions” with assigned names (state values)</vt:lpstr>
      <vt:lpstr>Representation of Action</vt:lpstr>
      <vt:lpstr>Change in Action S across multiple intervals</vt:lpstr>
      <vt:lpstr>PowerPoint Presentation</vt:lpstr>
      <vt:lpstr>Representing Functions as Paths</vt:lpstr>
      <vt:lpstr>Modeling everything as Types of Functions</vt:lpstr>
      <vt:lpstr>Representing Types (names with intensive properties)</vt:lpstr>
      <vt:lpstr>NsM complements Type Theory</vt:lpstr>
      <vt:lpstr>PowerPoint Presentation</vt:lpstr>
      <vt:lpstr>PowerPoint Presentation</vt:lpstr>
      <vt:lpstr>PowerPoint Presentation</vt:lpstr>
      <vt:lpstr>PowerPoint Presentation</vt:lpstr>
      <vt:lpstr>PowerPoint Presentation</vt:lpstr>
      <vt:lpstr>PowerPoint Presentation</vt:lpstr>
      <vt:lpstr>Category Theory is all about Composing Arrows</vt:lpstr>
      <vt:lpstr>PowerPoint Presentation</vt:lpstr>
      <vt:lpstr>Universal Constructions as a “unique” strategy</vt:lpstr>
      <vt:lpstr>All concepts (ideas) are Kan Extensions      -Saunder Mac Lane</vt:lpstr>
      <vt:lpstr>PowerPoint Presentation</vt:lpstr>
      <vt:lpstr>Abundent Data Sources Available</vt:lpstr>
      <vt:lpstr>PowerPoint Presentation</vt:lpstr>
      <vt:lpstr>PowerPoint Presentation</vt:lpstr>
      <vt:lpstr>PowerPoint Presentation</vt:lpstr>
      <vt:lpstr>Summary</vt:lpstr>
      <vt:lpstr>Your actions before Oct 26, 2020</vt:lpstr>
      <vt:lpstr>References</vt:lpstr>
      <vt:lpstr>Reference to Homological Algebar series</vt:lpstr>
      <vt:lpstr>PowerPoint Presentation</vt:lpstr>
      <vt:lpstr>Higher Dimensional Structure  denoted by Arrows</vt:lpstr>
      <vt:lpstr>The Idea of Multiplication expressed in Arrows</vt:lpstr>
      <vt:lpstr>The World According to Category Theory</vt:lpstr>
      <vt:lpstr>The Types of Arrows</vt:lpstr>
      <vt:lpstr>Vertical Composition</vt:lpstr>
      <vt:lpstr>Horizontal Composition</vt:lpstr>
      <vt:lpstr>Kleisli Arrow of outrageous Fortune</vt:lpstr>
      <vt:lpstr>Category Theory and Unary Arithmetic</vt:lpstr>
      <vt:lpstr>PowerPoint Presentation</vt:lpstr>
      <vt:lpstr>PowerPoint Presentation</vt:lpstr>
      <vt:lpstr>Representing Graphical Information Content</vt:lpstr>
      <vt:lpstr>PowerPoint Presentation</vt:lpstr>
      <vt:lpstr>From Category Theory to Higher Type Theory</vt:lpstr>
      <vt:lpstr>PowerPoint Presentation</vt:lpstr>
      <vt:lpstr>PowerPoint Presentation</vt:lpstr>
      <vt:lpstr>Ontological Engineering (知识图谱)</vt:lpstr>
      <vt:lpstr>可计算图形语意：Computable Semantics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2082</cp:revision>
  <dcterms:modified xsi:type="dcterms:W3CDTF">2020-10-19T10:59:17Z</dcterms:modified>
</cp:coreProperties>
</file>